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7" r:id="rId3"/>
    <p:sldMasterId id="2147483699" r:id="rId4"/>
    <p:sldMasterId id="2147483701" r:id="rId5"/>
    <p:sldMasterId id="2147483711" r:id="rId6"/>
  </p:sldMasterIdLst>
  <p:notesMasterIdLst>
    <p:notesMasterId r:id="rId108"/>
  </p:notesMasterIdLst>
  <p:sldIdLst>
    <p:sldId id="258" r:id="rId7"/>
    <p:sldId id="308" r:id="rId8"/>
    <p:sldId id="310" r:id="rId9"/>
    <p:sldId id="381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82" r:id="rId35"/>
    <p:sldId id="309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3" r:id="rId78"/>
    <p:sldId id="256" r:id="rId79"/>
    <p:sldId id="257" r:id="rId80"/>
    <p:sldId id="259" r:id="rId81"/>
    <p:sldId id="260" r:id="rId82"/>
    <p:sldId id="261" r:id="rId83"/>
    <p:sldId id="262" r:id="rId84"/>
    <p:sldId id="263" r:id="rId85"/>
    <p:sldId id="264" r:id="rId86"/>
    <p:sldId id="265" r:id="rId87"/>
    <p:sldId id="266" r:id="rId88"/>
    <p:sldId id="267" r:id="rId89"/>
    <p:sldId id="268" r:id="rId90"/>
    <p:sldId id="269" r:id="rId91"/>
    <p:sldId id="270" r:id="rId92"/>
    <p:sldId id="271" r:id="rId93"/>
    <p:sldId id="272" r:id="rId94"/>
    <p:sldId id="273" r:id="rId95"/>
    <p:sldId id="274" r:id="rId96"/>
    <p:sldId id="275" r:id="rId97"/>
    <p:sldId id="277" r:id="rId98"/>
    <p:sldId id="276" r:id="rId99"/>
    <p:sldId id="278" r:id="rId100"/>
    <p:sldId id="279" r:id="rId101"/>
    <p:sldId id="280" r:id="rId102"/>
    <p:sldId id="281" r:id="rId103"/>
    <p:sldId id="337" r:id="rId104"/>
    <p:sldId id="338" r:id="rId105"/>
    <p:sldId id="339" r:id="rId106"/>
    <p:sldId id="282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ableStyles" Target="tableStyle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presProps" Target="pres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sfac\Faculty\mroe_shared\1_MR%20Documents\MR-Articles\In-Progress\Assessing%20Economy_Short%20Termism\World%20Bank%20Fixed%20Private%20Investment%20Dec%2021%202017%20API_NE%20GDI%20FTOT%20ZS_DS2_e%20%20%20v1.1MR_OECD_AT%2001-10-18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lsfac\Faculty\mroe_shared\1_MR%20Documents\MR-Articles\In-Progress\Assessing%20Economy_Short%20Termism\World%20Bank%20Fixed%20Private%20Investment%20Dec%2021%202017%20API_NE%20GDI%20FTOT%20ZS_DS2_e%20%20%20v1.1MR_OECD_AT%2001-10-18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sfac\Faculty\mroe_shared\1_MR%20Documents\MR-Articles\In-Progress\Assessing%20Economy_Short%20Termism\World%20Bank%20Fixed%20Private%20Investment%20Dec%2021%202017%20API_NE%20GDI%20FTOT%20ZS_DS2_e%20%20%20v1.1MR_OECD_AT%2001-10-18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sfac\Faculty\mroe_shared\1_MR%20Documents\MR-Articles\In-Progress\Assessing%20Economy_Short%20Termism\World%20Bank%20Fixed%20Private%20Investment%20Dec%2021%202017%20API_NE%20GDI%20FTOT%20ZS_DS2_e%20%20%20v1.1MR_OECD_AT%2001-10-18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sfac\Faculty\mroe_shared\1_MR%20Documents\MR-Articles\In-Progress\Assessing%20Economy_Short%20Termism\xFigure%206%20Data_02-05-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sfac\Faculty\mroe_shared\1_MR%20Documents\MR-Articles\In-Progress\Assessing%20Economy_Short%20Termism\Cash%20Aggregate%20Data%203.29_AT%2003-30-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lsfac\Faculty\mroe_shared\1_MR%20Documents\MR-Articles\In-Progress\Assessing%20Economy_Short%20Termism\BEA%20NIPA%20table%20of%20R&amp;D%20Dec%2020%202017_MR_AT%2012-20-17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sfac\Faculty\mroe_shared\1_MR%20Documents\MR-Articles\In-Progress\Assessing%20Economy_Short%20Termism\Fig%203_4_Aggregated%20Data%20Jan%203%202018_AT%2001-05-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sfac\Faculty\mroe_shared\1_MR%20Documents\MR-Articles\In-Progress\Assessing%20Economy_Short%20Termism\Figure%20A2%20Data%20Feb%205%202018%20calculated_AT%2002-05-18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Germany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'Data for US_Ger_OECD_JAP_Trend'!$B$5:$AV$5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strCache>
            </c:strRef>
          </c:cat>
          <c:val>
            <c:numRef>
              <c:f>'Data for US_Ger_OECD_JAP_Trend'!$B$6:$AV$6</c:f>
              <c:numCache>
                <c:formatCode>General</c:formatCode>
                <c:ptCount val="47"/>
                <c:pt idx="0">
                  <c:v>29.27096000807903</c:v>
                </c:pt>
                <c:pt idx="1">
                  <c:v>29.967339971452905</c:v>
                </c:pt>
                <c:pt idx="2">
                  <c:v>29.305929563756479</c:v>
                </c:pt>
                <c:pt idx="3">
                  <c:v>27.705195965120812</c:v>
                </c:pt>
                <c:pt idx="4">
                  <c:v>24.943949262929841</c:v>
                </c:pt>
                <c:pt idx="5">
                  <c:v>23.650220086929398</c:v>
                </c:pt>
                <c:pt idx="6">
                  <c:v>23.47143974136058</c:v>
                </c:pt>
                <c:pt idx="7">
                  <c:v>23.755278687892037</c:v>
                </c:pt>
                <c:pt idx="8">
                  <c:v>24.299993655936365</c:v>
                </c:pt>
                <c:pt idx="9">
                  <c:v>25.213064880231673</c:v>
                </c:pt>
                <c:pt idx="10">
                  <c:v>25.91185759781705</c:v>
                </c:pt>
                <c:pt idx="11">
                  <c:v>24.746558551262932</c:v>
                </c:pt>
                <c:pt idx="12">
                  <c:v>23.348150069072087</c:v>
                </c:pt>
                <c:pt idx="13">
                  <c:v>23.578897808217729</c:v>
                </c:pt>
                <c:pt idx="14">
                  <c:v>23.121424587671697</c:v>
                </c:pt>
                <c:pt idx="15">
                  <c:v>22.611419777502785</c:v>
                </c:pt>
                <c:pt idx="16">
                  <c:v>22.48881858651383</c:v>
                </c:pt>
                <c:pt idx="17">
                  <c:v>22.645333276849385</c:v>
                </c:pt>
                <c:pt idx="18">
                  <c:v>22.897958215816715</c:v>
                </c:pt>
                <c:pt idx="19">
                  <c:v>23.57766464604407</c:v>
                </c:pt>
                <c:pt idx="20">
                  <c:v>24.387985013327164</c:v>
                </c:pt>
                <c:pt idx="21">
                  <c:v>24.855614634763896</c:v>
                </c:pt>
                <c:pt idx="22">
                  <c:v>25.063291885897648</c:v>
                </c:pt>
                <c:pt idx="23">
                  <c:v>23.939664293271569</c:v>
                </c:pt>
                <c:pt idx="24">
                  <c:v>23.988329718241371</c:v>
                </c:pt>
                <c:pt idx="25">
                  <c:v>23.361981799797775</c:v>
                </c:pt>
                <c:pt idx="26">
                  <c:v>22.826062128825946</c:v>
                </c:pt>
                <c:pt idx="27">
                  <c:v>22.489819987900908</c:v>
                </c:pt>
                <c:pt idx="28">
                  <c:v>22.615757371558246</c:v>
                </c:pt>
                <c:pt idx="29">
                  <c:v>22.898134516291506</c:v>
                </c:pt>
                <c:pt idx="30">
                  <c:v>22.987980042334442</c:v>
                </c:pt>
                <c:pt idx="31">
                  <c:v>21.67566575681813</c:v>
                </c:pt>
                <c:pt idx="32">
                  <c:v>20.038926532958552</c:v>
                </c:pt>
                <c:pt idx="33">
                  <c:v>19.508441137256316</c:v>
                </c:pt>
                <c:pt idx="34">
                  <c:v>19.156529934555319</c:v>
                </c:pt>
                <c:pt idx="35">
                  <c:v>19.069434906947837</c:v>
                </c:pt>
                <c:pt idx="36">
                  <c:v>19.821205473728192</c:v>
                </c:pt>
                <c:pt idx="37">
                  <c:v>20.116384095367316</c:v>
                </c:pt>
                <c:pt idx="38">
                  <c:v>20.330283323053862</c:v>
                </c:pt>
                <c:pt idx="39">
                  <c:v>19.161274326499424</c:v>
                </c:pt>
                <c:pt idx="40">
                  <c:v>19.435555762269093</c:v>
                </c:pt>
                <c:pt idx="41">
                  <c:v>20.266247891325577</c:v>
                </c:pt>
                <c:pt idx="42">
                  <c:v>20.112172166510771</c:v>
                </c:pt>
                <c:pt idx="43">
                  <c:v>19.69938858695652</c:v>
                </c:pt>
                <c:pt idx="44">
                  <c:v>20.002080157682773</c:v>
                </c:pt>
                <c:pt idx="45">
                  <c:v>19.853958240927831</c:v>
                </c:pt>
                <c:pt idx="46">
                  <c:v>20.038930678583355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C4-4F20-B6A3-AF3919471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130576"/>
        <c:axId val="250131136"/>
      </c:lineChart>
      <c:catAx>
        <c:axId val="25013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31136"/>
        <c:crosses val="autoZero"/>
        <c:auto val="1"/>
        <c:lblAlgn val="ctr"/>
        <c:lblOffset val="100"/>
        <c:noMultiLvlLbl val="0"/>
      </c:catAx>
      <c:valAx>
        <c:axId val="250131136"/>
        <c:scaling>
          <c:orientation val="minMax"/>
          <c:max val="3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3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68744348132955"/>
          <c:y val="0.114016791935099"/>
          <c:w val="0.80046326884361563"/>
          <c:h val="0.765330207510468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ln w="12700"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E-4586-B033-ED0981A120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  <a:r>
                      <a:rPr lang="en-US" baseline="0"/>
                      <a:t> / SPAIN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AE-4586-B033-ED0981A120A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CANADA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AE-4586-B033-ED0981A120AA}"/>
                </c:ext>
              </c:extLst>
            </c:dLbl>
            <c:dLbl>
              <c:idx val="3"/>
              <c:layout>
                <c:manualLayout>
                  <c:x val="-2.6324448831852583E-3"/>
                  <c:y val="2.876663070837880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E-4586-B033-ED0981A120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AE-4586-B033-ED0981A120A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FRANCE</a:t>
                    </a:r>
                    <a:r>
                      <a:rPr lang="en-US" baseline="0"/>
                      <a:t> / GERMANY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AE-4586-B033-ED0981A120A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AE-4586-B033-ED0981A120AA}"/>
                </c:ext>
              </c:extLst>
            </c:dLbl>
            <c:dLbl>
              <c:idx val="7"/>
              <c:layout>
                <c:manualLayout>
                  <c:x val="8.40336134453781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E-4586-B033-ED0981A120AA}"/>
                </c:ext>
              </c:extLst>
            </c:dLbl>
            <c:dLbl>
              <c:idx val="8"/>
              <c:layout>
                <c:manualLayout>
                  <c:x val="-5.6022408963585435E-3"/>
                  <c:y val="-1.8939393939393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AE-4586-B033-ED0981A120AA}"/>
                </c:ext>
              </c:extLst>
            </c:dLbl>
            <c:dLbl>
              <c:idx val="9"/>
              <c:layout>
                <c:manualLayout>
                  <c:x val="-5.60224089635854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AE-4586-B033-ED0981A120A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AE-4586-B033-ED0981A120A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AE-4586-B033-ED0981A120AA}"/>
                </c:ext>
              </c:extLst>
            </c:dLbl>
            <c:dLbl>
              <c:idx val="12"/>
              <c:layout>
                <c:manualLayout>
                  <c:x val="-7.50246791707798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AE-4586-B033-ED0981A120A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AE-4586-B033-ED0981A120AA}"/>
                </c:ext>
              </c:extLst>
            </c:dLbl>
            <c:dLbl>
              <c:idx val="14"/>
              <c:layout>
                <c:manualLayout>
                  <c:x val="-6.84435669628167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AE-4586-B033-ED0981A120A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AE-4586-B033-ED0981A120A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AE-4586-B033-ED0981A120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0748645560469798"/>
                  <c:y val="8.3068516111861418E-2"/>
                </c:manualLayout>
              </c:layout>
              <c:numFmt formatCode="General" sourceLinked="0"/>
            </c:trendlineLbl>
          </c:trendline>
          <c:xVal>
            <c:numRef>
              <c:f>'Growth and Inn.'!$C$35:$C$51</c:f>
              <c:numCache>
                <c:formatCode>0.00</c:formatCode>
                <c:ptCount val="17"/>
                <c:pt idx="0">
                  <c:v>0.60041095999999994</c:v>
                </c:pt>
                <c:pt idx="1">
                  <c:v>0.2</c:v>
                </c:pt>
                <c:pt idx="2">
                  <c:v>0.5</c:v>
                </c:pt>
                <c:pt idx="3">
                  <c:v>0.5</c:v>
                </c:pt>
                <c:pt idx="4">
                  <c:v>0.7</c:v>
                </c:pt>
                <c:pt idx="5">
                  <c:v>0.1</c:v>
                </c:pt>
                <c:pt idx="6">
                  <c:v>0.1</c:v>
                </c:pt>
                <c:pt idx="7">
                  <c:v>0.6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0.3</c:v>
                </c:pt>
                <c:pt idx="12">
                  <c:v>0.2</c:v>
                </c:pt>
                <c:pt idx="13">
                  <c:v>0.2</c:v>
                </c:pt>
                <c:pt idx="14">
                  <c:v>0.9</c:v>
                </c:pt>
                <c:pt idx="15">
                  <c:v>0.5</c:v>
                </c:pt>
                <c:pt idx="16">
                  <c:v>0.93</c:v>
                </c:pt>
              </c:numCache>
            </c:numRef>
          </c:xVal>
          <c:yVal>
            <c:numRef>
              <c:f>'Growth and Inn.'!$D$35:$D$51</c:f>
              <c:numCache>
                <c:formatCode>General</c:formatCode>
                <c:ptCount val="17"/>
                <c:pt idx="0">
                  <c:v>0.42</c:v>
                </c:pt>
                <c:pt idx="1">
                  <c:v>0.08</c:v>
                </c:pt>
                <c:pt idx="2">
                  <c:v>0.36</c:v>
                </c:pt>
                <c:pt idx="3">
                  <c:v>0.61</c:v>
                </c:pt>
                <c:pt idx="4">
                  <c:v>0.86</c:v>
                </c:pt>
                <c:pt idx="5">
                  <c:v>0.03</c:v>
                </c:pt>
                <c:pt idx="6">
                  <c:v>0.03</c:v>
                </c:pt>
                <c:pt idx="7">
                  <c:v>0.61</c:v>
                </c:pt>
                <c:pt idx="8">
                  <c:v>0.05</c:v>
                </c:pt>
                <c:pt idx="9">
                  <c:v>0.03</c:v>
                </c:pt>
                <c:pt idx="10">
                  <c:v>0.39</c:v>
                </c:pt>
                <c:pt idx="11">
                  <c:v>0.17</c:v>
                </c:pt>
                <c:pt idx="12">
                  <c:v>0.23</c:v>
                </c:pt>
                <c:pt idx="13">
                  <c:v>0.08</c:v>
                </c:pt>
                <c:pt idx="14">
                  <c:v>0.97</c:v>
                </c:pt>
                <c:pt idx="15">
                  <c:v>0.63</c:v>
                </c:pt>
                <c:pt idx="16">
                  <c:v>0.97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6AAE-4586-B033-ED0981A1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27008"/>
        <c:axId val="99628928"/>
      </c:scatterChart>
      <c:valAx>
        <c:axId val="9962700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99628928"/>
        <c:crosses val="autoZero"/>
        <c:crossBetween val="midCat"/>
      </c:valAx>
      <c:valAx>
        <c:axId val="99628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9962700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14044959225809"/>
          <c:y val="0.13509829128501794"/>
          <c:w val="0.71226912103564011"/>
          <c:h val="0.7312300962379703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6.55299162021585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E-4D02-86DC-79ABE1C0B1E3}"/>
                </c:ext>
              </c:extLst>
            </c:dLbl>
            <c:dLbl>
              <c:idx val="1"/>
              <c:layout>
                <c:manualLayout>
                  <c:x val="-2.6746904572309625E-2"/>
                  <c:y val="1.87132661048947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E-4D02-86DC-79ABE1C0B1E3}"/>
                </c:ext>
              </c:extLst>
            </c:dLbl>
            <c:dLbl>
              <c:idx val="2"/>
              <c:layout>
                <c:manualLayout>
                  <c:x val="-6.4759514435695539E-2"/>
                  <c:y val="1.25429148942589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CANADA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E-4D02-86DC-79ABE1C0B1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E-4D02-86DC-79ABE1C0B1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E-4D02-86DC-79ABE1C0B1E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FRANCE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E-4D02-86DC-79ABE1C0B1E3}"/>
                </c:ext>
              </c:extLst>
            </c:dLbl>
            <c:dLbl>
              <c:idx val="6"/>
              <c:layout>
                <c:manualLayout>
                  <c:x val="-6.6867261430774063E-3"/>
                  <c:y val="-2.339181286549707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E-4D02-86DC-79ABE1C0B1E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3E-4D02-86DC-79ABE1C0B1E3}"/>
                </c:ext>
              </c:extLst>
            </c:dLbl>
            <c:dLbl>
              <c:idx val="8"/>
              <c:layout>
                <c:manualLayout>
                  <c:x val="-4.0120356858464436E-3"/>
                  <c:y val="4.67836257309941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E-4D02-86DC-79ABE1C0B1E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E-4D02-86DC-79ABE1C0B1E3}"/>
                </c:ext>
              </c:extLst>
            </c:dLbl>
            <c:dLbl>
              <c:idx val="10"/>
              <c:layout>
                <c:manualLayout>
                  <c:x val="-8.024071371692887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E-4D02-86DC-79ABE1C0B1E3}"/>
                </c:ext>
              </c:extLst>
            </c:dLbl>
            <c:dLbl>
              <c:idx val="11"/>
              <c:layout>
                <c:manualLayout>
                  <c:x val="-6.6867261430774063E-3"/>
                  <c:y val="-2.33918128654962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E-4D02-86DC-79ABE1C0B1E3}"/>
                </c:ext>
              </c:extLst>
            </c:dLbl>
            <c:dLbl>
              <c:idx val="12"/>
              <c:layout>
                <c:manualLayout>
                  <c:x val="-1.6048142743385774E-2"/>
                  <c:y val="-2.10526315789473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3E-4D02-86DC-79ABE1C0B1E3}"/>
                </c:ext>
              </c:extLst>
            </c:dLbl>
            <c:dLbl>
              <c:idx val="13"/>
              <c:layout>
                <c:manualLayout>
                  <c:x val="-9.361521903082275E-3"/>
                  <c:y val="-1.87134502923976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E-4D02-86DC-79ABE1C0B1E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3E-4D02-86DC-79ABE1C0B1E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E-4D02-86DC-79ABE1C0B1E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E-4D02-86DC-79ABE1C0B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3129286744297275"/>
                  <c:y val="1.2501100084382944E-3"/>
                </c:manualLayout>
              </c:layout>
              <c:numFmt formatCode="General" sourceLinked="0"/>
            </c:trendlineLbl>
          </c:trendline>
          <c:xVal>
            <c:numRef>
              <c:f>Sheet4!$B$32:$B$48</c:f>
              <c:numCache>
                <c:formatCode>General</c:formatCode>
                <c:ptCount val="17"/>
                <c:pt idx="0">
                  <c:v>0.42</c:v>
                </c:pt>
                <c:pt idx="1">
                  <c:v>0.08</c:v>
                </c:pt>
                <c:pt idx="2">
                  <c:v>0.36</c:v>
                </c:pt>
                <c:pt idx="3">
                  <c:v>0.61</c:v>
                </c:pt>
                <c:pt idx="4">
                  <c:v>0.86</c:v>
                </c:pt>
                <c:pt idx="5">
                  <c:v>0.03</c:v>
                </c:pt>
                <c:pt idx="6">
                  <c:v>0.03</c:v>
                </c:pt>
                <c:pt idx="7">
                  <c:v>0.61</c:v>
                </c:pt>
                <c:pt idx="8">
                  <c:v>0.05</c:v>
                </c:pt>
                <c:pt idx="9">
                  <c:v>0.03</c:v>
                </c:pt>
                <c:pt idx="10">
                  <c:v>0.39</c:v>
                </c:pt>
                <c:pt idx="11">
                  <c:v>0.17</c:v>
                </c:pt>
                <c:pt idx="12">
                  <c:v>0.23</c:v>
                </c:pt>
                <c:pt idx="13">
                  <c:v>0.08</c:v>
                </c:pt>
                <c:pt idx="14">
                  <c:v>0.97</c:v>
                </c:pt>
                <c:pt idx="15">
                  <c:v>0.63</c:v>
                </c:pt>
                <c:pt idx="16">
                  <c:v>0.97</c:v>
                </c:pt>
              </c:numCache>
            </c:numRef>
          </c:xVal>
          <c:yVal>
            <c:numRef>
              <c:f>Sheet4!$C$32:$C$48</c:f>
              <c:numCache>
                <c:formatCode>General</c:formatCode>
                <c:ptCount val="17"/>
                <c:pt idx="0">
                  <c:v>1.069798</c:v>
                </c:pt>
                <c:pt idx="1">
                  <c:v>-0.25450070000000002</c:v>
                </c:pt>
                <c:pt idx="2">
                  <c:v>1.1447E-3</c:v>
                </c:pt>
                <c:pt idx="3">
                  <c:v>1.832962</c:v>
                </c:pt>
                <c:pt idx="4">
                  <c:v>0.41954960000000002</c:v>
                </c:pt>
                <c:pt idx="5">
                  <c:v>0.57249479999999997</c:v>
                </c:pt>
                <c:pt idx="6">
                  <c:v>6.4566799999999994E-2</c:v>
                </c:pt>
                <c:pt idx="7">
                  <c:v>2.3994070000000001</c:v>
                </c:pt>
                <c:pt idx="8">
                  <c:v>-7.4787199999999998E-2</c:v>
                </c:pt>
                <c:pt idx="9">
                  <c:v>-1.0816889999999999</c:v>
                </c:pt>
                <c:pt idx="10">
                  <c:v>0.14903649999999999</c:v>
                </c:pt>
                <c:pt idx="11">
                  <c:v>-0.41636879999999998</c:v>
                </c:pt>
                <c:pt idx="12">
                  <c:v>0.48242489999999999</c:v>
                </c:pt>
                <c:pt idx="13">
                  <c:v>0.17630979999999999</c:v>
                </c:pt>
                <c:pt idx="14">
                  <c:v>1.6237969999999999</c:v>
                </c:pt>
                <c:pt idx="15">
                  <c:v>1.1757869999999999</c:v>
                </c:pt>
                <c:pt idx="16">
                  <c:v>2.8240029999999998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A3E-4D02-86DC-79ABE1C0B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95136"/>
        <c:axId val="95196672"/>
      </c:scatterChart>
      <c:valAx>
        <c:axId val="95195136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120000"/>
          <a:lstStyle/>
          <a:p>
            <a:pPr>
              <a:defRPr/>
            </a:pPr>
            <a:endParaRPr lang="en-US"/>
          </a:p>
        </c:txPr>
        <c:crossAx val="95196672"/>
        <c:crosses val="autoZero"/>
        <c:crossBetween val="midCat"/>
      </c:valAx>
      <c:valAx>
        <c:axId val="95196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9519513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24898180830845"/>
          <c:y val="0.12534769360726461"/>
          <c:w val="0.6723353830497365"/>
          <c:h val="0.6848228865850871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E0-4DE6-A2FD-559C977FFD1A}"/>
                </c:ext>
              </c:extLst>
            </c:dLbl>
            <c:dLbl>
              <c:idx val="1"/>
              <c:layout>
                <c:manualLayout>
                  <c:x val="-6.724862592951826E-2"/>
                  <c:y val="1.05540897097625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0-4DE6-A2FD-559C977FFD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E0-4DE6-A2FD-559C977FFD1A}"/>
                </c:ext>
              </c:extLst>
            </c:dLbl>
            <c:dLbl>
              <c:idx val="3"/>
              <c:layout>
                <c:manualLayout>
                  <c:x val="-6.9835111542192047E-2"/>
                  <c:y val="-2.1108317924639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CANADA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E0-4DE6-A2FD-559C977FFD1A}"/>
                </c:ext>
              </c:extLst>
            </c:dLbl>
            <c:dLbl>
              <c:idx val="4"/>
              <c:layout>
                <c:manualLayout>
                  <c:x val="-6.72486259295182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E0-4DE6-A2FD-559C977FFD1A}"/>
                </c:ext>
              </c:extLst>
            </c:dLbl>
            <c:dLbl>
              <c:idx val="5"/>
              <c:layout>
                <c:manualLayout>
                  <c:x val="-3.8797284190106693E-3"/>
                  <c:y val="-1.759014951627024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E0-4DE6-A2FD-559C977FFD1A}"/>
                </c:ext>
              </c:extLst>
            </c:dLbl>
            <c:dLbl>
              <c:idx val="6"/>
              <c:layout>
                <c:manualLayout>
                  <c:x val="-5.948916909149693E-2"/>
                  <c:y val="-8.79521326324974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FRANCE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E0-4DE6-A2FD-559C977FFD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E0-4DE6-A2FD-559C977FFD1A}"/>
                </c:ext>
              </c:extLst>
            </c:dLbl>
            <c:dLbl>
              <c:idx val="8"/>
              <c:layout>
                <c:manualLayout>
                  <c:x val="-6.33688975105076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GREECE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E0-4DE6-A2FD-559C977FFD1A}"/>
                </c:ext>
              </c:extLst>
            </c:dLbl>
            <c:dLbl>
              <c:idx val="9"/>
              <c:layout>
                <c:manualLayout>
                  <c:x val="-6.5955383123181374E-2"/>
                  <c:y val="-3.51802990325414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E0-4DE6-A2FD-559C977FFD1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E0-4DE6-A2FD-559C977FFD1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E0-4DE6-A2FD-559C977FFD1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E0-4DE6-A2FD-559C977FFD1A}"/>
                </c:ext>
              </c:extLst>
            </c:dLbl>
            <c:dLbl>
              <c:idx val="13"/>
              <c:layout>
                <c:manualLayout>
                  <c:x val="-8.1474296799224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E0-4DE6-A2FD-559C977FFD1A}"/>
                </c:ext>
              </c:extLst>
            </c:dLbl>
            <c:dLbl>
              <c:idx val="14"/>
              <c:layout>
                <c:manualLayout>
                  <c:x val="-7.5008082767539563E-2"/>
                  <c:y val="-6.449646982427014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E0-4DE6-A2FD-559C977FFD1A}"/>
                </c:ext>
              </c:extLst>
            </c:dLbl>
            <c:dLbl>
              <c:idx val="15"/>
              <c:layout>
                <c:manualLayout>
                  <c:x val="-7.7594568380213386E-3"/>
                  <c:y val="-1.05542282148768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E0-4DE6-A2FD-559C977FFD1A}"/>
                </c:ext>
              </c:extLst>
            </c:dLbl>
            <c:dLbl>
              <c:idx val="16"/>
              <c:layout>
                <c:manualLayout>
                  <c:x val="-6.98351115421920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FE0-4DE6-A2FD-559C977FFD1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SWITZERLAND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E0-4DE6-A2FD-559C977FFD1A}"/>
                </c:ext>
              </c:extLst>
            </c:dLbl>
            <c:dLbl>
              <c:idx val="18"/>
              <c:layout>
                <c:manualLayout>
                  <c:x val="-3.23310701584222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E0-4DE6-A2FD-559C977FFD1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E0-4DE6-A2FD-559C977FFD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1206820122293038"/>
                  <c:y val="-3.8194225721784776E-2"/>
                </c:manualLayout>
              </c:layout>
              <c:numFmt formatCode="General" sourceLinked="0"/>
            </c:trendlineLbl>
          </c:trendline>
          <c:xVal>
            <c:numRef>
              <c:f>Sheet1!$B$46:$B$65</c:f>
              <c:numCache>
                <c:formatCode>General</c:formatCode>
                <c:ptCount val="20"/>
                <c:pt idx="0">
                  <c:v>9.2604000000000006</c:v>
                </c:pt>
                <c:pt idx="1">
                  <c:v>8.2339529999999996</c:v>
                </c:pt>
                <c:pt idx="2">
                  <c:v>7.5300019999999996</c:v>
                </c:pt>
                <c:pt idx="3">
                  <c:v>7.3019850000000002</c:v>
                </c:pt>
                <c:pt idx="4">
                  <c:v>9.0697179999999999</c:v>
                </c:pt>
                <c:pt idx="5">
                  <c:v>8.0523790000000002</c:v>
                </c:pt>
                <c:pt idx="6">
                  <c:v>7.7035559999999998</c:v>
                </c:pt>
                <c:pt idx="7">
                  <c:v>7.497992</c:v>
                </c:pt>
                <c:pt idx="8">
                  <c:v>7.1327170000000004</c:v>
                </c:pt>
                <c:pt idx="9">
                  <c:v>9.7594360000000009</c:v>
                </c:pt>
                <c:pt idx="10">
                  <c:v>8.0047259999999998</c:v>
                </c:pt>
                <c:pt idx="11">
                  <c:v>6.3971140000000002</c:v>
                </c:pt>
                <c:pt idx="12">
                  <c:v>7.9751640000000004</c:v>
                </c:pt>
                <c:pt idx="13">
                  <c:v>7.0304070000000003</c:v>
                </c:pt>
                <c:pt idx="14">
                  <c:v>7.5132919999999999</c:v>
                </c:pt>
                <c:pt idx="15">
                  <c:v>7.7499130000000003</c:v>
                </c:pt>
                <c:pt idx="16">
                  <c:v>8.8652169999999995</c:v>
                </c:pt>
                <c:pt idx="17">
                  <c:v>8.9765879999999996</c:v>
                </c:pt>
                <c:pt idx="18">
                  <c:v>8.0772600000000008</c:v>
                </c:pt>
                <c:pt idx="19">
                  <c:v>10.477180000000001</c:v>
                </c:pt>
              </c:numCache>
            </c:numRef>
          </c:xVal>
          <c:yVal>
            <c:numRef>
              <c:f>Sheet1!$C$46:$C$65</c:f>
              <c:numCache>
                <c:formatCode>General</c:formatCode>
                <c:ptCount val="20"/>
                <c:pt idx="0">
                  <c:v>1.3108979999999999</c:v>
                </c:pt>
                <c:pt idx="1">
                  <c:v>1.069798</c:v>
                </c:pt>
                <c:pt idx="2">
                  <c:v>-0.25450070000000002</c:v>
                </c:pt>
                <c:pt idx="3">
                  <c:v>1.1447E-3</c:v>
                </c:pt>
                <c:pt idx="4">
                  <c:v>1.832962</c:v>
                </c:pt>
                <c:pt idx="5">
                  <c:v>0.41954960000000002</c:v>
                </c:pt>
                <c:pt idx="6">
                  <c:v>0.57249479999999997</c:v>
                </c:pt>
                <c:pt idx="7">
                  <c:v>6.4566799999999994E-2</c:v>
                </c:pt>
                <c:pt idx="8">
                  <c:v>-0.28327269999999999</c:v>
                </c:pt>
                <c:pt idx="9">
                  <c:v>2.3994070000000001</c:v>
                </c:pt>
                <c:pt idx="10">
                  <c:v>-7.4787199999999998E-2</c:v>
                </c:pt>
                <c:pt idx="11">
                  <c:v>-1.0816889999999999</c:v>
                </c:pt>
                <c:pt idx="12">
                  <c:v>0.14903649999999999</c:v>
                </c:pt>
                <c:pt idx="13">
                  <c:v>-0.41636879999999998</c:v>
                </c:pt>
                <c:pt idx="14">
                  <c:v>0.48242489999999999</c:v>
                </c:pt>
                <c:pt idx="15">
                  <c:v>0.17630979999999999</c:v>
                </c:pt>
                <c:pt idx="16">
                  <c:v>1.6237969999999999</c:v>
                </c:pt>
                <c:pt idx="17">
                  <c:v>1.198947</c:v>
                </c:pt>
                <c:pt idx="18">
                  <c:v>1.1757869999999999</c:v>
                </c:pt>
                <c:pt idx="19">
                  <c:v>2.8240029999999998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BFE0-4DE6-A2FD-559C977FF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87008"/>
        <c:axId val="80596992"/>
      </c:scatterChart>
      <c:valAx>
        <c:axId val="80587008"/>
        <c:scaling>
          <c:orientation val="minMax"/>
          <c:min val="5.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80596992"/>
        <c:crosses val="autoZero"/>
        <c:crossBetween val="midCat"/>
      </c:valAx>
      <c:valAx>
        <c:axId val="80596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805870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Japan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'Data for US_Ger_OECD_JAP_Trend'!$B$9:$AV$9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strCache>
            </c:strRef>
          </c:cat>
          <c:val>
            <c:numRef>
              <c:f>'Data for US_Ger_OECD_JAP_Trend'!$B$10:$AV$10</c:f>
              <c:numCache>
                <c:formatCode>General</c:formatCode>
                <c:ptCount val="47"/>
                <c:pt idx="0">
                  <c:v>37.097875777221098</c:v>
                </c:pt>
                <c:pt idx="1">
                  <c:v>35.779911185276681</c:v>
                </c:pt>
                <c:pt idx="2">
                  <c:v>35.646374708935269</c:v>
                </c:pt>
                <c:pt idx="3">
                  <c:v>38.019892699893596</c:v>
                </c:pt>
                <c:pt idx="4">
                  <c:v>36.34121909018252</c:v>
                </c:pt>
                <c:pt idx="5">
                  <c:v>33.905620964691266</c:v>
                </c:pt>
                <c:pt idx="6">
                  <c:v>32.581082022599581</c:v>
                </c:pt>
                <c:pt idx="7">
                  <c:v>31.509676008471388</c:v>
                </c:pt>
                <c:pt idx="8">
                  <c:v>31.765301391851342</c:v>
                </c:pt>
                <c:pt idx="9">
                  <c:v>33.091460013610742</c:v>
                </c:pt>
                <c:pt idx="10">
                  <c:v>32.982573357229441</c:v>
                </c:pt>
                <c:pt idx="11">
                  <c:v>31.945127763750357</c:v>
                </c:pt>
                <c:pt idx="12">
                  <c:v>30.694514146327347</c:v>
                </c:pt>
                <c:pt idx="13">
                  <c:v>29.005562893991737</c:v>
                </c:pt>
                <c:pt idx="14">
                  <c:v>28.587891092577738</c:v>
                </c:pt>
                <c:pt idx="15">
                  <c:v>28.800193374115977</c:v>
                </c:pt>
                <c:pt idx="16">
                  <c:v>28.755967520406628</c:v>
                </c:pt>
                <c:pt idx="17">
                  <c:v>29.653323598885283</c:v>
                </c:pt>
                <c:pt idx="18">
                  <c:v>31.324213954413764</c:v>
                </c:pt>
                <c:pt idx="19">
                  <c:v>32.533171687077164</c:v>
                </c:pt>
                <c:pt idx="20">
                  <c:v>33.409220890565116</c:v>
                </c:pt>
                <c:pt idx="21">
                  <c:v>33.013923044807932</c:v>
                </c:pt>
                <c:pt idx="22">
                  <c:v>31.745813285007241</c:v>
                </c:pt>
                <c:pt idx="23">
                  <c:v>30.520870010757712</c:v>
                </c:pt>
                <c:pt idx="24">
                  <c:v>29.511161374309445</c:v>
                </c:pt>
                <c:pt idx="25">
                  <c:v>29.543059618368613</c:v>
                </c:pt>
                <c:pt idx="26">
                  <c:v>30.400209658716914</c:v>
                </c:pt>
                <c:pt idx="27">
                  <c:v>29.409211961227577</c:v>
                </c:pt>
                <c:pt idx="28">
                  <c:v>28.19706639938213</c:v>
                </c:pt>
                <c:pt idx="29">
                  <c:v>27.8315017863885</c:v>
                </c:pt>
                <c:pt idx="30">
                  <c:v>27.384764935276984</c:v>
                </c:pt>
                <c:pt idx="31">
                  <c:v>26.545463236489137</c:v>
                </c:pt>
                <c:pt idx="32">
                  <c:v>25.030165535434861</c:v>
                </c:pt>
                <c:pt idx="33">
                  <c:v>24.464402163210099</c:v>
                </c:pt>
                <c:pt idx="34">
                  <c:v>24.051117406261529</c:v>
                </c:pt>
                <c:pt idx="35">
                  <c:v>24.60097898853115</c:v>
                </c:pt>
                <c:pt idx="36">
                  <c:v>24.717634784562776</c:v>
                </c:pt>
                <c:pt idx="37">
                  <c:v>24.117819428755425</c:v>
                </c:pt>
                <c:pt idx="38">
                  <c:v>23.962288826705244</c:v>
                </c:pt>
                <c:pt idx="39">
                  <c:v>22.361363919583415</c:v>
                </c:pt>
                <c:pt idx="40">
                  <c:v>21.329722822186454</c:v>
                </c:pt>
                <c:pt idx="41">
                  <c:v>21.903874271609059</c:v>
                </c:pt>
                <c:pt idx="42">
                  <c:v>22.419251603977074</c:v>
                </c:pt>
                <c:pt idx="43">
                  <c:v>23.328138327852148</c:v>
                </c:pt>
                <c:pt idx="44">
                  <c:v>23.931726422917745</c:v>
                </c:pt>
                <c:pt idx="45">
                  <c:v>23.42980390737679</c:v>
                </c:pt>
                <c:pt idx="46">
                  <c:v>23.146307164405822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EE-4F21-BE21-3B1B7883B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260432"/>
        <c:axId val="250260992"/>
      </c:lineChart>
      <c:catAx>
        <c:axId val="2502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60992"/>
        <c:crosses val="autoZero"/>
        <c:auto val="1"/>
        <c:lblAlgn val="ctr"/>
        <c:lblOffset val="100"/>
        <c:noMultiLvlLbl val="0"/>
      </c:catAx>
      <c:valAx>
        <c:axId val="250260992"/>
        <c:scaling>
          <c:orientation val="minMax"/>
          <c:max val="3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6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OECD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'Data for US_Ger_OECD_JAP_Trend'!$B$13:$AV$13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strCache>
            </c:strRef>
          </c:cat>
          <c:val>
            <c:numRef>
              <c:f>'Data for US_Ger_OECD_JAP_Trend'!$B$14:$AV$14</c:f>
              <c:numCache>
                <c:formatCode>General</c:formatCode>
                <c:ptCount val="47"/>
                <c:pt idx="0">
                  <c:v>25.483272993586116</c:v>
                </c:pt>
                <c:pt idx="1">
                  <c:v>25.245869378679007</c:v>
                </c:pt>
                <c:pt idx="2">
                  <c:v>25.414685256991927</c:v>
                </c:pt>
                <c:pt idx="3">
                  <c:v>26.002213335717727</c:v>
                </c:pt>
                <c:pt idx="4">
                  <c:v>25.682936655096881</c:v>
                </c:pt>
                <c:pt idx="5">
                  <c:v>24.635213449974074</c:v>
                </c:pt>
                <c:pt idx="6">
                  <c:v>24.385947269375624</c:v>
                </c:pt>
                <c:pt idx="7">
                  <c:v>24.619766033413093</c:v>
                </c:pt>
                <c:pt idx="8">
                  <c:v>25.053054008571227</c:v>
                </c:pt>
                <c:pt idx="9">
                  <c:v>25.566726958242622</c:v>
                </c:pt>
                <c:pt idx="10">
                  <c:v>25.421082221949238</c:v>
                </c:pt>
                <c:pt idx="11">
                  <c:v>24.913000104541901</c:v>
                </c:pt>
                <c:pt idx="12">
                  <c:v>23.98558468017994</c:v>
                </c:pt>
                <c:pt idx="13">
                  <c:v>23.319876385441066</c:v>
                </c:pt>
                <c:pt idx="14">
                  <c:v>23.411600885074581</c:v>
                </c:pt>
                <c:pt idx="15">
                  <c:v>23.556857932404853</c:v>
                </c:pt>
                <c:pt idx="16">
                  <c:v>23.592648679042153</c:v>
                </c:pt>
                <c:pt idx="17">
                  <c:v>23.859284309601012</c:v>
                </c:pt>
                <c:pt idx="18">
                  <c:v>24.282585615546417</c:v>
                </c:pt>
                <c:pt idx="19">
                  <c:v>24.538688182047068</c:v>
                </c:pt>
                <c:pt idx="20">
                  <c:v>24.37641899682021</c:v>
                </c:pt>
                <c:pt idx="21">
                  <c:v>23.552630011200819</c:v>
                </c:pt>
                <c:pt idx="22">
                  <c:v>22.833251761106947</c:v>
                </c:pt>
                <c:pt idx="23">
                  <c:v>22.220338147639676</c:v>
                </c:pt>
                <c:pt idx="24">
                  <c:v>22.236692321481957</c:v>
                </c:pt>
                <c:pt idx="25">
                  <c:v>22.309260820645928</c:v>
                </c:pt>
                <c:pt idx="26">
                  <c:v>22.66013273088517</c:v>
                </c:pt>
                <c:pt idx="27">
                  <c:v>22.656690832725129</c:v>
                </c:pt>
                <c:pt idx="28">
                  <c:v>22.856863695868025</c:v>
                </c:pt>
                <c:pt idx="29">
                  <c:v>23.053286266757119</c:v>
                </c:pt>
                <c:pt idx="30">
                  <c:v>23.298720100172332</c:v>
                </c:pt>
                <c:pt idx="31">
                  <c:v>22.639443300684349</c:v>
                </c:pt>
                <c:pt idx="32">
                  <c:v>21.881172518146052</c:v>
                </c:pt>
                <c:pt idx="33">
                  <c:v>21.875637786956204</c:v>
                </c:pt>
                <c:pt idx="34">
                  <c:v>22.167555047571625</c:v>
                </c:pt>
                <c:pt idx="35">
                  <c:v>22.678591806330573</c:v>
                </c:pt>
                <c:pt idx="36">
                  <c:v>23.064807398258747</c:v>
                </c:pt>
                <c:pt idx="37">
                  <c:v>22.961603990992245</c:v>
                </c:pt>
                <c:pt idx="38">
                  <c:v>22.53400937769204</c:v>
                </c:pt>
                <c:pt idx="39">
                  <c:v>20.623938131667479</c:v>
                </c:pt>
                <c:pt idx="40">
                  <c:v>20.152391717731806</c:v>
                </c:pt>
                <c:pt idx="41">
                  <c:v>20.424583155733409</c:v>
                </c:pt>
                <c:pt idx="42">
                  <c:v>20.622313678161238</c:v>
                </c:pt>
                <c:pt idx="43">
                  <c:v>20.607866031863164</c:v>
                </c:pt>
                <c:pt idx="44">
                  <c:v>20.904222116596866</c:v>
                </c:pt>
                <c:pt idx="45">
                  <c:v>20.937746131415675</c:v>
                </c:pt>
                <c:pt idx="46">
                  <c:v>20.862624745092717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D-41F3-B3AA-7FB0707EF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263232"/>
        <c:axId val="250263792"/>
      </c:lineChart>
      <c:catAx>
        <c:axId val="2502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63792"/>
        <c:crosses val="autoZero"/>
        <c:auto val="1"/>
        <c:lblAlgn val="ctr"/>
        <c:lblOffset val="100"/>
        <c:noMultiLvlLbl val="0"/>
      </c:catAx>
      <c:valAx>
        <c:axId val="250263792"/>
        <c:scaling>
          <c:orientation val="minMax"/>
          <c:max val="3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6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U.S.A.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'Data for US_Ger_OECD_JAP_Trend'!$B$17:$AV$17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strCache>
            </c:strRef>
          </c:cat>
          <c:val>
            <c:numRef>
              <c:f>'Data for US_Ger_OECD_JAP_Trend'!$B$18:$AV$18</c:f>
              <c:numCache>
                <c:formatCode>General</c:formatCode>
                <c:ptCount val="47"/>
                <c:pt idx="0">
                  <c:v>21.177097159173293</c:v>
                </c:pt>
                <c:pt idx="1">
                  <c:v>21.158079073790216</c:v>
                </c:pt>
                <c:pt idx="2">
                  <c:v>21.81174456060241</c:v>
                </c:pt>
                <c:pt idx="3">
                  <c:v>22.16852904590602</c:v>
                </c:pt>
                <c:pt idx="4">
                  <c:v>21.739027972818104</c:v>
                </c:pt>
                <c:pt idx="5">
                  <c:v>20.599281317147081</c:v>
                </c:pt>
                <c:pt idx="6">
                  <c:v>21.077531959903855</c:v>
                </c:pt>
                <c:pt idx="7">
                  <c:v>22.409294369810219</c:v>
                </c:pt>
                <c:pt idx="8">
                  <c:v>23.684930350072204</c:v>
                </c:pt>
                <c:pt idx="9">
                  <c:v>24.382121336112817</c:v>
                </c:pt>
                <c:pt idx="10">
                  <c:v>23.489276001264628</c:v>
                </c:pt>
                <c:pt idx="11">
                  <c:v>23.319080049679908</c:v>
                </c:pt>
                <c:pt idx="12">
                  <c:v>22.508171172956818</c:v>
                </c:pt>
                <c:pt idx="13">
                  <c:v>22.386015150061695</c:v>
                </c:pt>
                <c:pt idx="14">
                  <c:v>23.457921698084956</c:v>
                </c:pt>
                <c:pt idx="15">
                  <c:v>23.642990346315187</c:v>
                </c:pt>
                <c:pt idx="16">
                  <c:v>23.542971860427372</c:v>
                </c:pt>
                <c:pt idx="17">
                  <c:v>22.99009674517583</c:v>
                </c:pt>
                <c:pt idx="18">
                  <c:v>22.405469718116393</c:v>
                </c:pt>
                <c:pt idx="19">
                  <c:v>21.96017705449907</c:v>
                </c:pt>
                <c:pt idx="20">
                  <c:v>21.226729796981029</c:v>
                </c:pt>
                <c:pt idx="21">
                  <c:v>20.065133981088241</c:v>
                </c:pt>
                <c:pt idx="22">
                  <c:v>19.769703144022014</c:v>
                </c:pt>
                <c:pt idx="23">
                  <c:v>20.031327058326855</c:v>
                </c:pt>
                <c:pt idx="24">
                  <c:v>20.343691914696826</c:v>
                </c:pt>
                <c:pt idx="25">
                  <c:v>20.798244011659616</c:v>
                </c:pt>
                <c:pt idx="26">
                  <c:v>21.248996166885242</c:v>
                </c:pt>
                <c:pt idx="27">
                  <c:v>21.53915396557943</c:v>
                </c:pt>
                <c:pt idx="28">
                  <c:v>22.147360462475774</c:v>
                </c:pt>
                <c:pt idx="29">
                  <c:v>22.688430892248782</c:v>
                </c:pt>
                <c:pt idx="30">
                  <c:v>23.038584494620643</c:v>
                </c:pt>
                <c:pt idx="31">
                  <c:v>22.411918141366304</c:v>
                </c:pt>
                <c:pt idx="32">
                  <c:v>21.407978163361939</c:v>
                </c:pt>
                <c:pt idx="33">
                  <c:v>21.49241616691296</c:v>
                </c:pt>
                <c:pt idx="34">
                  <c:v>22.006483459617847</c:v>
                </c:pt>
                <c:pt idx="35">
                  <c:v>22.767930228569011</c:v>
                </c:pt>
                <c:pt idx="36">
                  <c:v>22.84966434486191</c:v>
                </c:pt>
                <c:pt idx="37">
                  <c:v>22.113391448257953</c:v>
                </c:pt>
                <c:pt idx="38">
                  <c:v>21.00362453393948</c:v>
                </c:pt>
                <c:pt idx="39">
                  <c:v>18.536390734307627</c:v>
                </c:pt>
                <c:pt idx="40">
                  <c:v>17.983426902244879</c:v>
                </c:pt>
                <c:pt idx="41">
                  <c:v>18.275634901210381</c:v>
                </c:pt>
                <c:pt idx="42">
                  <c:v>18.968107900494296</c:v>
                </c:pt>
                <c:pt idx="43">
                  <c:v>19.208649519393596</c:v>
                </c:pt>
                <c:pt idx="44">
                  <c:v>19.736397812397247</c:v>
                </c:pt>
                <c:pt idx="45">
                  <c:v>19.810234850569351</c:v>
                </c:pt>
                <c:pt idx="46">
                  <c:v>19.500442294346552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AB-4C08-B29C-E9E722CC1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266032"/>
        <c:axId val="250266592"/>
      </c:lineChart>
      <c:catAx>
        <c:axId val="2502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66592"/>
        <c:crosses val="autoZero"/>
        <c:auto val="1"/>
        <c:lblAlgn val="ctr"/>
        <c:lblOffset val="100"/>
        <c:noMultiLvlLbl val="0"/>
      </c:catAx>
      <c:valAx>
        <c:axId val="250266592"/>
        <c:scaling>
          <c:orientation val="minMax"/>
          <c:max val="3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6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6 _02-05-18'!$B$1</c:f>
              <c:strCache>
                <c:ptCount val="1"/>
                <c:pt idx="0">
                  <c:v>Net Long-Term Borrowings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6 _02-05-18'!$A$2:$A$33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'Fig 6 _02-05-18'!$B$2:$B$33</c:f>
              <c:numCache>
                <c:formatCode>General</c:formatCode>
                <c:ptCount val="32"/>
                <c:pt idx="0">
                  <c:v>36323.398999999998</c:v>
                </c:pt>
                <c:pt idx="1">
                  <c:v>35419.498</c:v>
                </c:pt>
                <c:pt idx="2">
                  <c:v>11730.415000000001</c:v>
                </c:pt>
                <c:pt idx="3">
                  <c:v>33146.103999999999</c:v>
                </c:pt>
                <c:pt idx="4">
                  <c:v>42410.989000000001</c:v>
                </c:pt>
                <c:pt idx="5">
                  <c:v>52430.142</c:v>
                </c:pt>
                <c:pt idx="6">
                  <c:v>47320.235000000001</c:v>
                </c:pt>
                <c:pt idx="7">
                  <c:v>15500.313</c:v>
                </c:pt>
                <c:pt idx="8">
                  <c:v>9253.7450000000008</c:v>
                </c:pt>
                <c:pt idx="9">
                  <c:v>14342.706</c:v>
                </c:pt>
                <c:pt idx="10">
                  <c:v>72753.482000000004</c:v>
                </c:pt>
                <c:pt idx="11">
                  <c:v>40141.508999999998</c:v>
                </c:pt>
                <c:pt idx="12">
                  <c:v>70188.963000000003</c:v>
                </c:pt>
                <c:pt idx="13">
                  <c:v>136334.9</c:v>
                </c:pt>
                <c:pt idx="14">
                  <c:v>164840.04</c:v>
                </c:pt>
                <c:pt idx="15">
                  <c:v>155847.58600000001</c:v>
                </c:pt>
                <c:pt idx="16">
                  <c:v>224754.35500000001</c:v>
                </c:pt>
                <c:pt idx="17">
                  <c:v>134753.405</c:v>
                </c:pt>
                <c:pt idx="18">
                  <c:v>19255.973999999998</c:v>
                </c:pt>
                <c:pt idx="19">
                  <c:v>-57030.826999999997</c:v>
                </c:pt>
                <c:pt idx="20">
                  <c:v>-7952.1840000000002</c:v>
                </c:pt>
                <c:pt idx="21">
                  <c:v>149585.14799999999</c:v>
                </c:pt>
                <c:pt idx="22">
                  <c:v>187232.52900000001</c:v>
                </c:pt>
                <c:pt idx="23">
                  <c:v>199864.462</c:v>
                </c:pt>
                <c:pt idx="24">
                  <c:v>66996.486999999994</c:v>
                </c:pt>
                <c:pt idx="25">
                  <c:v>-21950.286</c:v>
                </c:pt>
                <c:pt idx="26">
                  <c:v>92386.934999999998</c:v>
                </c:pt>
                <c:pt idx="27">
                  <c:v>170359.50599999999</c:v>
                </c:pt>
                <c:pt idx="28">
                  <c:v>205375.908</c:v>
                </c:pt>
                <c:pt idx="29">
                  <c:v>259117.34899999999</c:v>
                </c:pt>
                <c:pt idx="30">
                  <c:v>407788.97499999998</c:v>
                </c:pt>
                <c:pt idx="31">
                  <c:v>277496.43199999997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D-4976-8209-19BDAEFF86E3}"/>
            </c:ext>
          </c:extLst>
        </c:ser>
        <c:ser>
          <c:idx val="1"/>
          <c:order val="1"/>
          <c:tx>
            <c:strRef>
              <c:f>'Fig 6 _02-05-18'!$C$1</c:f>
              <c:strCache>
                <c:ptCount val="1"/>
                <c:pt idx="0">
                  <c:v>Net Buybacks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'Fig 6 _02-05-18'!$A$2:$A$33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'Fig 6 _02-05-18'!$C$2:$C$33</c:f>
              <c:numCache>
                <c:formatCode>General</c:formatCode>
                <c:ptCount val="32"/>
                <c:pt idx="0">
                  <c:v>17038.186000000002</c:v>
                </c:pt>
                <c:pt idx="1">
                  <c:v>10264.407999999999</c:v>
                </c:pt>
                <c:pt idx="2">
                  <c:v>20438.985000000001</c:v>
                </c:pt>
                <c:pt idx="3">
                  <c:v>30257.016</c:v>
                </c:pt>
                <c:pt idx="4">
                  <c:v>15275.036</c:v>
                </c:pt>
                <c:pt idx="5">
                  <c:v>19985.2</c:v>
                </c:pt>
                <c:pt idx="6">
                  <c:v>-9448.3510000000006</c:v>
                </c:pt>
                <c:pt idx="7">
                  <c:v>-9949.6090000000004</c:v>
                </c:pt>
                <c:pt idx="8">
                  <c:v>-4776.2830000000004</c:v>
                </c:pt>
                <c:pt idx="9">
                  <c:v>7565.5249999999996</c:v>
                </c:pt>
                <c:pt idx="10">
                  <c:v>39090.127</c:v>
                </c:pt>
                <c:pt idx="11">
                  <c:v>36794.9</c:v>
                </c:pt>
                <c:pt idx="12">
                  <c:v>72586.682000000001</c:v>
                </c:pt>
                <c:pt idx="13">
                  <c:v>86749.782999999996</c:v>
                </c:pt>
                <c:pt idx="14">
                  <c:v>74305.975999999995</c:v>
                </c:pt>
                <c:pt idx="15">
                  <c:v>56271.381000000001</c:v>
                </c:pt>
                <c:pt idx="16">
                  <c:v>27438.457999999999</c:v>
                </c:pt>
                <c:pt idx="17">
                  <c:v>53652.892999999996</c:v>
                </c:pt>
                <c:pt idx="18">
                  <c:v>62996.321000000004</c:v>
                </c:pt>
                <c:pt idx="19">
                  <c:v>102259.613</c:v>
                </c:pt>
                <c:pt idx="20">
                  <c:v>205217.11600000001</c:v>
                </c:pt>
                <c:pt idx="21">
                  <c:v>302594.74800000002</c:v>
                </c:pt>
                <c:pt idx="22">
                  <c:v>380645.42800000001</c:v>
                </c:pt>
                <c:pt idx="23">
                  <c:v>245571.06899999999</c:v>
                </c:pt>
                <c:pt idx="24">
                  <c:v>66057.534</c:v>
                </c:pt>
                <c:pt idx="25">
                  <c:v>182600.962</c:v>
                </c:pt>
                <c:pt idx="26">
                  <c:v>301940.37599999999</c:v>
                </c:pt>
                <c:pt idx="27">
                  <c:v>258894.098</c:v>
                </c:pt>
                <c:pt idx="28">
                  <c:v>323340.40700000001</c:v>
                </c:pt>
                <c:pt idx="29">
                  <c:v>397506.26500000001</c:v>
                </c:pt>
                <c:pt idx="30">
                  <c:v>358166.40700000001</c:v>
                </c:pt>
                <c:pt idx="31">
                  <c:v>377166.34899999999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D-4976-8209-19BDAEFF8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274992"/>
        <c:axId val="250275552"/>
      </c:lineChart>
      <c:catAx>
        <c:axId val="25027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75552"/>
        <c:crosses val="autoZero"/>
        <c:auto val="1"/>
        <c:lblAlgn val="ctr"/>
        <c:lblOffset val="100"/>
        <c:noMultiLvlLbl val="0"/>
      </c:catAx>
      <c:valAx>
        <c:axId val="25027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749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5885919189678757E-3"/>
                <c:y val="8.3934878095716148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Net Buybacks &amp; Net Long-Term Borrowing, in</a:t>
                  </a:r>
                  <a:r>
                    <a:rPr lang="en-US" baseline="0"/>
                    <a:t> $ Billions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14710168326752E-2"/>
          <c:y val="3.3302412786028718E-2"/>
          <c:w val="0.89882619414292453"/>
          <c:h val="0.886003918059457"/>
        </c:manualLayout>
      </c:layout>
      <c:lineChart>
        <c:grouping val="standard"/>
        <c:varyColors val="0"/>
        <c:ser>
          <c:idx val="0"/>
          <c:order val="0"/>
          <c:tx>
            <c:strRef>
              <c:f>'Cash Aggregate Data 3.29 (3)'!$B$1</c:f>
              <c:strCache>
                <c:ptCount val="1"/>
                <c:pt idx="0">
                  <c:v>S&amp;P 500 Cash/GDP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'Cash Aggregate Data 3.29 (3)'!$A$2:$A$47</c:f>
              <c:numCache>
                <c:formatCode>General</c:formatCode>
                <c:ptCount val="46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</c:numCache>
            </c:numRef>
          </c:cat>
          <c:val>
            <c:numRef>
              <c:f>'Cash Aggregate Data 3.29 (3)'!$B$2:$B$47</c:f>
              <c:numCache>
                <c:formatCode>General</c:formatCode>
                <c:ptCount val="46"/>
                <c:pt idx="0">
                  <c:v>27.84708547</c:v>
                </c:pt>
                <c:pt idx="1">
                  <c:v>28.956111320000002</c:v>
                </c:pt>
                <c:pt idx="2">
                  <c:v>31.97706694</c:v>
                </c:pt>
                <c:pt idx="3">
                  <c:v>31.130373670000001</c:v>
                </c:pt>
                <c:pt idx="4">
                  <c:v>34.450223010000002</c:v>
                </c:pt>
                <c:pt idx="5">
                  <c:v>39.386852910000002</c:v>
                </c:pt>
                <c:pt idx="6">
                  <c:v>35.473305940000003</c:v>
                </c:pt>
                <c:pt idx="7">
                  <c:v>34.727626280000003</c:v>
                </c:pt>
                <c:pt idx="8">
                  <c:v>31.051330419999999</c:v>
                </c:pt>
                <c:pt idx="9">
                  <c:v>29.298267079999999</c:v>
                </c:pt>
                <c:pt idx="10">
                  <c:v>26.292608810000001</c:v>
                </c:pt>
                <c:pt idx="11">
                  <c:v>27.917203659999998</c:v>
                </c:pt>
                <c:pt idx="12">
                  <c:v>34.146171240000001</c:v>
                </c:pt>
                <c:pt idx="13">
                  <c:v>30.810010559999998</c:v>
                </c:pt>
                <c:pt idx="14">
                  <c:v>29.281586820000001</c:v>
                </c:pt>
                <c:pt idx="15">
                  <c:v>31.718563970000002</c:v>
                </c:pt>
                <c:pt idx="16">
                  <c:v>32.640937770000001</c:v>
                </c:pt>
                <c:pt idx="17">
                  <c:v>29.126759759999999</c:v>
                </c:pt>
                <c:pt idx="18">
                  <c:v>24.428425860000001</c:v>
                </c:pt>
                <c:pt idx="19">
                  <c:v>23.464973929999999</c:v>
                </c:pt>
                <c:pt idx="20">
                  <c:v>24.314553360000001</c:v>
                </c:pt>
                <c:pt idx="21">
                  <c:v>24.241795029999999</c:v>
                </c:pt>
                <c:pt idx="22">
                  <c:v>24.98730548</c:v>
                </c:pt>
                <c:pt idx="23">
                  <c:v>24.33721749</c:v>
                </c:pt>
                <c:pt idx="24">
                  <c:v>25.031233839999999</c:v>
                </c:pt>
                <c:pt idx="25">
                  <c:v>27.680531259999999</c:v>
                </c:pt>
                <c:pt idx="26">
                  <c:v>29.405523949999999</c:v>
                </c:pt>
                <c:pt idx="27">
                  <c:v>29.290812760000001</c:v>
                </c:pt>
                <c:pt idx="28">
                  <c:v>36.112049079999998</c:v>
                </c:pt>
                <c:pt idx="29">
                  <c:v>35.369880770000002</c:v>
                </c:pt>
                <c:pt idx="30">
                  <c:v>41.864673340000003</c:v>
                </c:pt>
                <c:pt idx="31">
                  <c:v>48.51097498</c:v>
                </c:pt>
                <c:pt idx="32">
                  <c:v>56.503187820000001</c:v>
                </c:pt>
                <c:pt idx="33">
                  <c:v>62.110503299999998</c:v>
                </c:pt>
                <c:pt idx="34">
                  <c:v>58.311373629999999</c:v>
                </c:pt>
                <c:pt idx="35">
                  <c:v>54.752895809999998</c:v>
                </c:pt>
                <c:pt idx="36">
                  <c:v>52.291615649999997</c:v>
                </c:pt>
                <c:pt idx="37">
                  <c:v>52.97700519</c:v>
                </c:pt>
                <c:pt idx="38">
                  <c:v>65.342992620000004</c:v>
                </c:pt>
                <c:pt idx="39">
                  <c:v>73.479577689999999</c:v>
                </c:pt>
                <c:pt idx="40">
                  <c:v>75.939638200000005</c:v>
                </c:pt>
                <c:pt idx="41">
                  <c:v>77.16387795</c:v>
                </c:pt>
                <c:pt idx="42">
                  <c:v>87.379354489999997</c:v>
                </c:pt>
                <c:pt idx="43">
                  <c:v>87.961497640000005</c:v>
                </c:pt>
                <c:pt idx="44">
                  <c:v>88.477101180000005</c:v>
                </c:pt>
                <c:pt idx="45">
                  <c:v>91.814856629999994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5-4A22-AC1E-D4B8BA4F6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612800"/>
        <c:axId val="249613360"/>
      </c:lineChart>
      <c:catAx>
        <c:axId val="24961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13360"/>
        <c:crosses val="autoZero"/>
        <c:auto val="1"/>
        <c:lblAlgn val="ctr"/>
        <c:lblOffset val="100"/>
        <c:noMultiLvlLbl val="0"/>
      </c:catAx>
      <c:valAx>
        <c:axId val="2496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128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'R&amp;D  GDP (2)'!$B$7</c:f>
              <c:strCache>
                <c:ptCount val="1"/>
                <c:pt idx="0">
                  <c:v>R&amp;D/GDP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'R&amp;D  GDP (2)'!$C$6:$AP$6</c:f>
              <c:strCache>
                <c:ptCount val="40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</c:strCache>
            </c:strRef>
          </c:cat>
          <c:val>
            <c:numRef>
              <c:f>'R&amp;D  GDP (2)'!$C$7:$AP$7</c:f>
              <c:numCache>
                <c:formatCode>General</c:formatCode>
                <c:ptCount val="40"/>
                <c:pt idx="0">
                  <c:v>1.0451E-2</c:v>
                </c:pt>
                <c:pt idx="1">
                  <c:v>1.0566000000000001E-2</c:v>
                </c:pt>
                <c:pt idx="2">
                  <c:v>1.1056E-2</c:v>
                </c:pt>
                <c:pt idx="3">
                  <c:v>1.1948E-2</c:v>
                </c:pt>
                <c:pt idx="4">
                  <c:v>1.2364E-2</c:v>
                </c:pt>
                <c:pt idx="5">
                  <c:v>1.3393E-2</c:v>
                </c:pt>
                <c:pt idx="6">
                  <c:v>1.3632999999999999E-2</c:v>
                </c:pt>
                <c:pt idx="7">
                  <c:v>1.4082000000000001E-2</c:v>
                </c:pt>
                <c:pt idx="8">
                  <c:v>1.4494E-2</c:v>
                </c:pt>
                <c:pt idx="9">
                  <c:v>1.4487999999999999E-2</c:v>
                </c:pt>
                <c:pt idx="10">
                  <c:v>1.4208999999999999E-2</c:v>
                </c:pt>
                <c:pt idx="11">
                  <c:v>1.4374E-2</c:v>
                </c:pt>
                <c:pt idx="12">
                  <c:v>1.4635E-2</c:v>
                </c:pt>
                <c:pt idx="13">
                  <c:v>1.4933999999999999E-2</c:v>
                </c:pt>
                <c:pt idx="14">
                  <c:v>1.5549E-2</c:v>
                </c:pt>
                <c:pt idx="15">
                  <c:v>1.5077999999999999E-2</c:v>
                </c:pt>
                <c:pt idx="16">
                  <c:v>1.4421E-2</c:v>
                </c:pt>
                <c:pt idx="17">
                  <c:v>1.3860000000000001E-2</c:v>
                </c:pt>
                <c:pt idx="18">
                  <c:v>1.4614E-2</c:v>
                </c:pt>
                <c:pt idx="19">
                  <c:v>1.5259E-2</c:v>
                </c:pt>
                <c:pt idx="20">
                  <c:v>1.5611999999999999E-2</c:v>
                </c:pt>
                <c:pt idx="21">
                  <c:v>1.5765999999999999E-2</c:v>
                </c:pt>
                <c:pt idx="22">
                  <c:v>1.6116999999999999E-2</c:v>
                </c:pt>
                <c:pt idx="23">
                  <c:v>1.6480999999999999E-2</c:v>
                </c:pt>
                <c:pt idx="24">
                  <c:v>1.6126999999999999E-2</c:v>
                </c:pt>
                <c:pt idx="25">
                  <c:v>1.5094E-2</c:v>
                </c:pt>
                <c:pt idx="26">
                  <c:v>1.4526000000000001E-2</c:v>
                </c:pt>
                <c:pt idx="27">
                  <c:v>1.4094000000000001E-2</c:v>
                </c:pt>
                <c:pt idx="28">
                  <c:v>1.4366E-2</c:v>
                </c:pt>
                <c:pt idx="29">
                  <c:v>1.4759E-2</c:v>
                </c:pt>
                <c:pt idx="30">
                  <c:v>1.5424E-2</c:v>
                </c:pt>
                <c:pt idx="31">
                  <c:v>1.6150000000000001E-2</c:v>
                </c:pt>
                <c:pt idx="32">
                  <c:v>1.5882E-2</c:v>
                </c:pt>
                <c:pt idx="33">
                  <c:v>1.6050999999999999E-2</c:v>
                </c:pt>
                <c:pt idx="34">
                  <c:v>1.6109999999999999E-2</c:v>
                </c:pt>
                <c:pt idx="35">
                  <c:v>1.6279999999999999E-2</c:v>
                </c:pt>
                <c:pt idx="36">
                  <c:v>1.6684999999999998E-2</c:v>
                </c:pt>
                <c:pt idx="37">
                  <c:v>1.6771999999999999E-2</c:v>
                </c:pt>
                <c:pt idx="38">
                  <c:v>1.6803999999999999E-2</c:v>
                </c:pt>
                <c:pt idx="39">
                  <c:v>1.7225000000000001E-2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46-4529-8772-82855E58C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554832"/>
        <c:axId val="245555392"/>
      </c:lineChart>
      <c:catAx>
        <c:axId val="2455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55392"/>
        <c:crosses val="autoZero"/>
        <c:auto val="1"/>
        <c:lblAlgn val="ctr"/>
        <c:lblOffset val="100"/>
        <c:noMultiLvlLbl val="0"/>
      </c:catAx>
      <c:valAx>
        <c:axId val="245555392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Proportion</a:t>
                </a:r>
              </a:p>
              <a:p>
                <a:pPr>
                  <a:defRPr/>
                </a:pPr>
                <a:r>
                  <a:rPr lang="en-US" b="0"/>
                  <a:t> of GDP Spent</a:t>
                </a:r>
                <a:r>
                  <a:rPr lang="en-US" b="0" baseline="0"/>
                  <a:t> on R&amp;D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1.3850940162448148E-2"/>
              <c:y val="0.325922131322278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5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R&amp;D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'3'!$A$2:$A$43</c:f>
              <c:numCache>
                <c:formatCode>General</c:formatCod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</c:numCache>
            </c:numRef>
          </c:cat>
          <c:val>
            <c:numRef>
              <c:f>'3'!$B$2:$B$43</c:f>
              <c:numCache>
                <c:formatCode>0</c:formatCode>
                <c:ptCount val="42"/>
                <c:pt idx="0">
                  <c:v>11974.636</c:v>
                </c:pt>
                <c:pt idx="1">
                  <c:v>13379.781999999999</c:v>
                </c:pt>
                <c:pt idx="2">
                  <c:v>15217.499</c:v>
                </c:pt>
                <c:pt idx="3">
                  <c:v>17757.043000000001</c:v>
                </c:pt>
                <c:pt idx="4">
                  <c:v>21425.254000000001</c:v>
                </c:pt>
                <c:pt idx="5">
                  <c:v>25332.774000000001</c:v>
                </c:pt>
                <c:pt idx="6">
                  <c:v>28994.718000000001</c:v>
                </c:pt>
                <c:pt idx="7">
                  <c:v>31998.202000000001</c:v>
                </c:pt>
                <c:pt idx="8">
                  <c:v>34847.341</c:v>
                </c:pt>
                <c:pt idx="9">
                  <c:v>41081.900999999998</c:v>
                </c:pt>
                <c:pt idx="10">
                  <c:v>44187.341</c:v>
                </c:pt>
                <c:pt idx="11">
                  <c:v>47207.313000000002</c:v>
                </c:pt>
                <c:pt idx="12">
                  <c:v>50034.567999999999</c:v>
                </c:pt>
                <c:pt idx="13">
                  <c:v>55030.574999999997</c:v>
                </c:pt>
                <c:pt idx="14">
                  <c:v>59222.618000000002</c:v>
                </c:pt>
                <c:pt idx="15">
                  <c:v>62363.923000000003</c:v>
                </c:pt>
                <c:pt idx="16">
                  <c:v>65377.817000000003</c:v>
                </c:pt>
                <c:pt idx="17">
                  <c:v>69497.562000000005</c:v>
                </c:pt>
                <c:pt idx="18">
                  <c:v>70775.414999999994</c:v>
                </c:pt>
                <c:pt idx="19">
                  <c:v>72721.392000000007</c:v>
                </c:pt>
                <c:pt idx="20">
                  <c:v>84697.945999999996</c:v>
                </c:pt>
                <c:pt idx="21">
                  <c:v>89935.142999999996</c:v>
                </c:pt>
                <c:pt idx="22">
                  <c:v>104597.48299999999</c:v>
                </c:pt>
                <c:pt idx="23">
                  <c:v>114330.401</c:v>
                </c:pt>
                <c:pt idx="24">
                  <c:v>117082.567</c:v>
                </c:pt>
                <c:pt idx="25">
                  <c:v>132199.91399999999</c:v>
                </c:pt>
                <c:pt idx="26">
                  <c:v>138416.91500000001</c:v>
                </c:pt>
                <c:pt idx="27">
                  <c:v>131032.637</c:v>
                </c:pt>
                <c:pt idx="28">
                  <c:v>136474.40400000001</c:v>
                </c:pt>
                <c:pt idx="29">
                  <c:v>144800.59</c:v>
                </c:pt>
                <c:pt idx="30">
                  <c:v>150302.326</c:v>
                </c:pt>
                <c:pt idx="31">
                  <c:v>175971.24400000001</c:v>
                </c:pt>
                <c:pt idx="32">
                  <c:v>183795.81</c:v>
                </c:pt>
                <c:pt idx="33">
                  <c:v>193581.86199999999</c:v>
                </c:pt>
                <c:pt idx="34">
                  <c:v>166399.33799999999</c:v>
                </c:pt>
                <c:pt idx="35">
                  <c:v>179749.394</c:v>
                </c:pt>
                <c:pt idx="36">
                  <c:v>194051.96900000001</c:v>
                </c:pt>
                <c:pt idx="37">
                  <c:v>209135.51699999999</c:v>
                </c:pt>
                <c:pt idx="38">
                  <c:v>228067.43</c:v>
                </c:pt>
                <c:pt idx="39">
                  <c:v>256424.67</c:v>
                </c:pt>
                <c:pt idx="40">
                  <c:v>275277.82199999999</c:v>
                </c:pt>
                <c:pt idx="41">
                  <c:v>290900.82199999999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86-437A-9383-CE322E064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50400"/>
        <c:axId val="155153696"/>
      </c:lineChart>
      <c:catAx>
        <c:axId val="1553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53696"/>
        <c:crossesAt val="0"/>
        <c:auto val="1"/>
        <c:lblAlgn val="ctr"/>
        <c:lblOffset val="100"/>
        <c:noMultiLvlLbl val="0"/>
      </c:catAx>
      <c:valAx>
        <c:axId val="155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504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7777790435344868E-2"/>
                <c:y val="0.1125405993116295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900" b="1"/>
                    <a:t>R&amp;D</a:t>
                  </a:r>
                  <a:r>
                    <a:rPr lang="en-US" sz="900" b="1" baseline="0"/>
                    <a:t> Expense (in billions of dollars)</a:t>
                  </a:r>
                  <a:endParaRPr lang="en-US" sz="900" b="1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A2 Data Feb 5 2018 c (2'!$B$1</c:f>
              <c:strCache>
                <c:ptCount val="1"/>
                <c:pt idx="0">
                  <c:v>R&amp;D over US GDP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'Figure A2 Data Feb 5 2018 c (2'!$A$2:$A$43</c:f>
              <c:numCache>
                <c:formatCode>General</c:formatCod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</c:numCache>
            </c:numRef>
          </c:cat>
          <c:val>
            <c:numRef>
              <c:f>'Figure A2 Data Feb 5 2018 c (2'!$B$2:$B$43</c:f>
              <c:numCache>
                <c:formatCode>General</c:formatCode>
                <c:ptCount val="42"/>
                <c:pt idx="0">
                  <c:v>0.70901018000000005</c:v>
                </c:pt>
                <c:pt idx="1">
                  <c:v>0.71260516799999996</c:v>
                </c:pt>
                <c:pt idx="2">
                  <c:v>0.72952332099999995</c:v>
                </c:pt>
                <c:pt idx="3">
                  <c:v>0.75351190400000001</c:v>
                </c:pt>
                <c:pt idx="4">
                  <c:v>0.81398518200000003</c:v>
                </c:pt>
                <c:pt idx="5">
                  <c:v>0.88498619199999995</c:v>
                </c:pt>
                <c:pt idx="6">
                  <c:v>0.90299331400000005</c:v>
                </c:pt>
                <c:pt idx="7">
                  <c:v>0.95660054100000003</c:v>
                </c:pt>
                <c:pt idx="8">
                  <c:v>0.95783476499999998</c:v>
                </c:pt>
                <c:pt idx="9">
                  <c:v>1.016704338</c:v>
                </c:pt>
                <c:pt idx="10">
                  <c:v>1.0165641839999999</c:v>
                </c:pt>
                <c:pt idx="11">
                  <c:v>1.0284470349999999</c:v>
                </c:pt>
                <c:pt idx="12">
                  <c:v>1.027358083</c:v>
                </c:pt>
                <c:pt idx="13">
                  <c:v>1.0476767920000001</c:v>
                </c:pt>
                <c:pt idx="14">
                  <c:v>1.0467626649999999</c:v>
                </c:pt>
                <c:pt idx="15">
                  <c:v>1.0429466469999999</c:v>
                </c:pt>
                <c:pt idx="16">
                  <c:v>1.058914183</c:v>
                </c:pt>
                <c:pt idx="17">
                  <c:v>1.0627677680000001</c:v>
                </c:pt>
                <c:pt idx="18">
                  <c:v>1.02890415</c:v>
                </c:pt>
                <c:pt idx="19">
                  <c:v>0.99499014500000005</c:v>
                </c:pt>
                <c:pt idx="20">
                  <c:v>1.105131562</c:v>
                </c:pt>
                <c:pt idx="21">
                  <c:v>1.110282856</c:v>
                </c:pt>
                <c:pt idx="22">
                  <c:v>1.2150467650000001</c:v>
                </c:pt>
                <c:pt idx="23">
                  <c:v>1.257875319</c:v>
                </c:pt>
                <c:pt idx="24">
                  <c:v>1.2119565670000001</c:v>
                </c:pt>
                <c:pt idx="25">
                  <c:v>1.2853938229999999</c:v>
                </c:pt>
                <c:pt idx="26">
                  <c:v>1.3031369660000001</c:v>
                </c:pt>
                <c:pt idx="27">
                  <c:v>1.19364582</c:v>
                </c:pt>
                <c:pt idx="28">
                  <c:v>1.185633886</c:v>
                </c:pt>
                <c:pt idx="29">
                  <c:v>1.1796451269999999</c:v>
                </c:pt>
                <c:pt idx="30">
                  <c:v>1.147895763</c:v>
                </c:pt>
                <c:pt idx="31">
                  <c:v>1.2700105829999999</c:v>
                </c:pt>
                <c:pt idx="32">
                  <c:v>1.2695154280000001</c:v>
                </c:pt>
                <c:pt idx="33">
                  <c:v>1.3152208679999999</c:v>
                </c:pt>
                <c:pt idx="34">
                  <c:v>1.1540491719999999</c:v>
                </c:pt>
                <c:pt idx="35">
                  <c:v>1.2011823420000001</c:v>
                </c:pt>
                <c:pt idx="36">
                  <c:v>1.2505019610000001</c:v>
                </c:pt>
                <c:pt idx="37">
                  <c:v>1.294535537</c:v>
                </c:pt>
                <c:pt idx="38">
                  <c:v>1.366367299</c:v>
                </c:pt>
                <c:pt idx="39">
                  <c:v>1.4713703410000001</c:v>
                </c:pt>
                <c:pt idx="40">
                  <c:v>1.519133418</c:v>
                </c:pt>
                <c:pt idx="41">
                  <c:v>1.5619276360000001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ED-4FF1-A041-7F6402FF4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844912"/>
        <c:axId val="248845472"/>
      </c:lineChart>
      <c:catAx>
        <c:axId val="24884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45472"/>
        <c:crosses val="autoZero"/>
        <c:auto val="1"/>
        <c:lblAlgn val="ctr"/>
        <c:lblOffset val="100"/>
        <c:noMultiLvlLbl val="0"/>
      </c:catAx>
      <c:valAx>
        <c:axId val="2488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i="0" u="none" strike="noStrike" baseline="0">
                    <a:effectLst/>
                  </a:rPr>
                  <a:t>R&amp;D, as a Percentage of GDP</a:t>
                </a:r>
                <a:endParaRPr lang="en-US" sz="8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0.80833</cdr:x>
      <cdr:y>0.27133</cdr:y>
    </cdr:from>
    <cdr:to>
      <cdr:x>0.80833</cdr:x>
      <cdr:y>0.812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EC055C4-5CA7-4180-80FE-4AAB8C5EA057}"/>
            </a:ext>
          </a:extLst>
        </cdr:cNvPr>
        <cdr:cNvCxnSpPr/>
      </cdr:nvCxnSpPr>
      <cdr:spPr>
        <a:xfrm xmlns:a="http://schemas.openxmlformats.org/drawingml/2006/main" flipV="1">
          <a:off x="3695701" y="744310"/>
          <a:ext cx="0" cy="14831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1.1028E-7</cdr:x>
      <cdr:y>0.02273</cdr:y>
    </cdr:from>
    <cdr:to>
      <cdr:x>1</cdr:x>
      <cdr:y>0.10148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52400"/>
          <a:ext cx="9067799" cy="528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effectLst/>
              <a:latin typeface="+mn-lt"/>
              <a:ea typeface="+mn-ea"/>
              <a:cs typeface="+mn-cs"/>
            </a:rPr>
            <a:t>Figure i: </a:t>
          </a:r>
          <a:r>
            <a:rPr lang="en-US" sz="2400" dirty="0">
              <a:effectLst/>
              <a:latin typeface="+mn-lt"/>
              <a:ea typeface="+mn-ea"/>
              <a:cs typeface="+mn-cs"/>
            </a:rPr>
            <a:t>INNOVATION Behind</a:t>
          </a:r>
          <a:r>
            <a:rPr lang="en-US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2400" dirty="0">
              <a:effectLst/>
              <a:latin typeface="+mn-lt"/>
              <a:ea typeface="+mn-ea"/>
              <a:cs typeface="+mn-cs"/>
            </a:rPr>
            <a:t>ECONOMIC GROWTH</a:t>
          </a:r>
          <a:endParaRPr lang="en-US" sz="2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0.05882</cdr:x>
      <cdr:y>0.92045</cdr:y>
    </cdr:from>
    <cdr:to>
      <cdr:x>0.7395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3400" y="6172200"/>
          <a:ext cx="6172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defRPr/>
          </a:pPr>
          <a:r>
            <a:rPr lang="en-US" sz="1000" baseline="0" dirty="0">
              <a:effectLst/>
              <a:latin typeface="+mn-lt"/>
              <a:ea typeface="+mn-ea"/>
              <a:cs typeface="+mn-cs"/>
            </a:rPr>
            <a:t>Sources: </a:t>
          </a:r>
          <a:r>
            <a:rPr lang="en-US" sz="1000" baseline="0" dirty="0" err="1">
              <a:effectLst/>
              <a:latin typeface="+mn-lt"/>
              <a:ea typeface="+mn-ea"/>
              <a:cs typeface="+mn-cs"/>
            </a:rPr>
            <a:t>Banque</a:t>
          </a:r>
          <a:r>
            <a:rPr lang="en-US" sz="1000" baseline="0" dirty="0">
              <a:effectLst/>
              <a:latin typeface="+mn-lt"/>
              <a:ea typeface="+mn-ea"/>
              <a:cs typeface="+mn-cs"/>
            </a:rPr>
            <a:t> de </a:t>
          </a:r>
          <a:r>
            <a:rPr lang="en-US" sz="1000" baseline="0" dirty="0" smtClean="0">
              <a:effectLst/>
              <a:latin typeface="+mn-lt"/>
              <a:ea typeface="+mn-ea"/>
              <a:cs typeface="+mn-cs"/>
            </a:rPr>
            <a:t>France,</a:t>
          </a:r>
          <a:r>
            <a:rPr lang="en-US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000" baseline="0" dirty="0">
              <a:effectLst/>
              <a:latin typeface="+mn-lt"/>
              <a:ea typeface="+mn-ea"/>
              <a:cs typeface="+mn-cs"/>
            </a:rPr>
            <a:t>Penn World </a:t>
          </a:r>
          <a:r>
            <a:rPr lang="en-US" sz="1000" baseline="0" dirty="0" smtClean="0">
              <a:effectLst/>
              <a:latin typeface="+mn-lt"/>
              <a:ea typeface="+mn-ea"/>
              <a:cs typeface="+mn-cs"/>
            </a:rPr>
            <a:t>Tables,</a:t>
          </a:r>
          <a:r>
            <a:rPr lang="en-US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GB" sz="1000" i="1" dirty="0" smtClean="0"/>
            <a:t>The World Values Survey</a:t>
          </a:r>
        </a:p>
        <a:p xmlns:a="http://schemas.openxmlformats.org/drawingml/2006/main">
          <a:pPr>
            <a:defRPr/>
          </a:pPr>
          <a:r>
            <a:rPr lang="en-US" sz="1000" dirty="0" smtClean="0">
              <a:effectLst/>
              <a:latin typeface="+mn-lt"/>
              <a:ea typeface="+mn-ea"/>
              <a:cs typeface="+mn-cs"/>
            </a:rPr>
            <a:t>Authors</a:t>
          </a:r>
          <a:r>
            <a:rPr lang="en-US" sz="1000" dirty="0">
              <a:effectLst/>
              <a:latin typeface="+mn-lt"/>
              <a:ea typeface="+mn-ea"/>
              <a:cs typeface="+mn-cs"/>
            </a:rPr>
            <a:t>: Phelps, </a:t>
          </a:r>
          <a:r>
            <a:rPr lang="en-US" sz="1000" dirty="0" err="1">
              <a:effectLst/>
              <a:latin typeface="+mn-lt"/>
              <a:ea typeface="+mn-ea"/>
              <a:cs typeface="+mn-cs"/>
            </a:rPr>
            <a:t>Bojilov</a:t>
          </a:r>
          <a:r>
            <a:rPr lang="en-US" sz="1000" dirty="0">
              <a:effectLst/>
              <a:latin typeface="+mn-lt"/>
              <a:ea typeface="+mn-ea"/>
              <a:cs typeface="+mn-cs"/>
            </a:rPr>
            <a:t>, </a:t>
          </a:r>
          <a:r>
            <a:rPr lang="en-US" sz="1000" dirty="0" err="1">
              <a:effectLst/>
              <a:latin typeface="+mn-lt"/>
              <a:ea typeface="+mn-ea"/>
              <a:cs typeface="+mn-cs"/>
            </a:rPr>
            <a:t>Z</a:t>
          </a:r>
          <a:r>
            <a:rPr lang="en-US" sz="1000" baseline="0" dirty="0" err="1">
              <a:effectLst/>
              <a:latin typeface="+mn-lt"/>
              <a:ea typeface="+mn-ea"/>
              <a:cs typeface="+mn-cs"/>
            </a:rPr>
            <a:t>oega</a:t>
          </a:r>
          <a:r>
            <a:rPr lang="en-US" sz="1000" baseline="0" dirty="0">
              <a:effectLst/>
              <a:latin typeface="+mn-lt"/>
              <a:ea typeface="+mn-ea"/>
              <a:cs typeface="+mn-cs"/>
            </a:rPr>
            <a:t>, </a:t>
          </a:r>
          <a:r>
            <a:rPr lang="en-US" sz="1000" dirty="0">
              <a:effectLst/>
              <a:latin typeface="+mn-lt"/>
              <a:ea typeface="+mn-ea"/>
              <a:cs typeface="+mn-cs"/>
            </a:rPr>
            <a:t> et al. </a:t>
          </a:r>
          <a:endParaRPr lang="en-US" sz="10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0.05042</cdr:x>
      <cdr:y>0.29545</cdr:y>
    </cdr:from>
    <cdr:to>
      <cdr:x>0.08596</cdr:x>
      <cdr:y>0.8003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200" y="1981200"/>
          <a:ext cx="322270" cy="338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>
              <a:effectLst/>
              <a:latin typeface="+mn-lt"/>
              <a:ea typeface="+mn-ea"/>
              <a:cs typeface="+mn-cs"/>
            </a:rPr>
            <a:t>Growth Rate of Total Factor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Productivity,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1990</a:t>
          </a:r>
          <a:r>
            <a:rPr lang="en-US" sz="1400" dirty="0">
              <a:effectLst/>
              <a:latin typeface="+mn-lt"/>
              <a:ea typeface="+mn-ea"/>
              <a:cs typeface="+mn-cs"/>
            </a:rPr>
            <a:t> - 2013</a:t>
          </a:r>
          <a:endParaRPr lang="en-US" sz="1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0.86192</cdr:y>
    </cdr:from>
    <cdr:to>
      <cdr:x>1</cdr:x>
      <cdr:y>0.91644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5779691"/>
          <a:ext cx="9067800" cy="365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Innovation: Indigenous</a:t>
          </a:r>
          <a:r>
            <a:rPr lang="en-US" sz="1400" baseline="0" dirty="0"/>
            <a:t> and </a:t>
          </a:r>
          <a:r>
            <a:rPr lang="en-US" sz="1400" baseline="0" dirty="0" smtClean="0"/>
            <a:t>Imported , 1993</a:t>
          </a:r>
          <a:r>
            <a:rPr lang="en-US" sz="1400" dirty="0" smtClean="0"/>
            <a:t> -2013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0.2668</cdr:x>
      <cdr:y>0.86434</cdr:y>
    </cdr:from>
    <cdr:to>
      <cdr:x>0.77292</cdr:x>
      <cdr:y>0.92746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3712" y="4840909"/>
          <a:ext cx="4521914" cy="353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>
              <a:effectLst/>
              <a:latin typeface="+mn-lt"/>
              <a:ea typeface="+mn-ea"/>
              <a:cs typeface="+mn-cs"/>
            </a:rPr>
            <a:t>Growth Rate of Total Factor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 Productivity (</a:t>
          </a:r>
          <a:r>
            <a:rPr lang="en-US" sz="1400" baseline="0" dirty="0" err="1">
              <a:effectLst/>
              <a:latin typeface="+mn-lt"/>
              <a:ea typeface="+mn-ea"/>
              <a:cs typeface="+mn-cs"/>
            </a:rPr>
            <a:t>tfp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) , 1990</a:t>
          </a:r>
          <a:r>
            <a:rPr lang="en-US" sz="1400" dirty="0">
              <a:effectLst/>
              <a:latin typeface="+mn-lt"/>
              <a:ea typeface="+mn-ea"/>
              <a:cs typeface="+mn-cs"/>
            </a:rPr>
            <a:t> - 2013</a:t>
          </a:r>
          <a:endParaRPr lang="en-US" sz="1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0.04509</cdr:x>
      <cdr:y>0.91074</cdr:y>
    </cdr:from>
    <cdr:to>
      <cdr:x>0.70833</cdr:x>
      <cdr:y>0.98464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2302" y="6123387"/>
          <a:ext cx="6064698" cy="496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>
            <a:defRPr/>
          </a:pPr>
          <a:r>
            <a:rPr lang="en-US" sz="1000" baseline="0" dirty="0">
              <a:effectLst/>
              <a:latin typeface="+mn-lt"/>
              <a:ea typeface="+mn-ea"/>
              <a:cs typeface="+mn-cs"/>
            </a:rPr>
            <a:t>Sources: </a:t>
          </a:r>
          <a:r>
            <a:rPr lang="en-US" sz="1000" baseline="0" dirty="0" err="1">
              <a:effectLst/>
              <a:latin typeface="+mn-lt"/>
              <a:ea typeface="+mn-ea"/>
              <a:cs typeface="+mn-cs"/>
            </a:rPr>
            <a:t>Banque</a:t>
          </a:r>
          <a:r>
            <a:rPr lang="en-US" sz="1000" baseline="0" dirty="0">
              <a:effectLst/>
              <a:latin typeface="+mn-lt"/>
              <a:ea typeface="+mn-ea"/>
              <a:cs typeface="+mn-cs"/>
            </a:rPr>
            <a:t> de </a:t>
          </a:r>
          <a:r>
            <a:rPr lang="en-US" sz="1000" baseline="0" dirty="0" smtClean="0">
              <a:effectLst/>
              <a:latin typeface="+mn-lt"/>
              <a:ea typeface="+mn-ea"/>
              <a:cs typeface="+mn-cs"/>
            </a:rPr>
            <a:t>France,</a:t>
          </a:r>
          <a:r>
            <a:rPr lang="en-US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000" baseline="0" dirty="0">
              <a:effectLst/>
              <a:latin typeface="+mn-lt"/>
              <a:ea typeface="+mn-ea"/>
              <a:cs typeface="+mn-cs"/>
            </a:rPr>
            <a:t>Penn World </a:t>
          </a:r>
          <a:r>
            <a:rPr lang="en-US" sz="1000" baseline="0" dirty="0" smtClean="0">
              <a:effectLst/>
              <a:latin typeface="+mn-lt"/>
              <a:ea typeface="+mn-ea"/>
              <a:cs typeface="+mn-cs"/>
            </a:rPr>
            <a:t>Tables,</a:t>
          </a:r>
          <a:r>
            <a:rPr lang="en-US" sz="1000" i="1" baseline="0" dirty="0" smtClean="0">
              <a:effectLst/>
              <a:latin typeface="+mn-lt"/>
              <a:ea typeface="+mn-ea"/>
              <a:cs typeface="+mn-cs"/>
            </a:rPr>
            <a:t> The</a:t>
          </a:r>
          <a:r>
            <a:rPr lang="en-US" sz="1000" i="1" dirty="0" smtClean="0">
              <a:effectLst/>
              <a:latin typeface="+mn-lt"/>
              <a:ea typeface="+mn-ea"/>
              <a:cs typeface="+mn-cs"/>
            </a:rPr>
            <a:t> World Values Survey</a:t>
          </a:r>
          <a:r>
            <a:rPr lang="en-US" sz="1000" baseline="0" dirty="0" smtClean="0">
              <a:effectLst/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rtl="0">
            <a:defRPr/>
          </a:pPr>
          <a:r>
            <a:rPr lang="en-US" sz="1000" i="0" baseline="0" dirty="0" smtClean="0">
              <a:effectLst/>
              <a:latin typeface="+mn-lt"/>
              <a:ea typeface="+mn-ea"/>
              <a:cs typeface="+mn-cs"/>
            </a:rPr>
            <a:t>Authors</a:t>
          </a:r>
          <a:r>
            <a:rPr lang="en-US" sz="1000" i="0" baseline="0" dirty="0">
              <a:effectLst/>
              <a:latin typeface="+mn-lt"/>
              <a:ea typeface="+mn-ea"/>
              <a:cs typeface="+mn-cs"/>
            </a:rPr>
            <a:t>: Phelps, </a:t>
          </a:r>
          <a:r>
            <a:rPr lang="en-US" sz="1000" i="0" baseline="0" dirty="0" err="1">
              <a:effectLst/>
              <a:latin typeface="+mn-lt"/>
              <a:ea typeface="+mn-ea"/>
              <a:cs typeface="+mn-cs"/>
            </a:rPr>
            <a:t>Zoega</a:t>
          </a:r>
          <a:r>
            <a:rPr lang="en-US" sz="1000" i="0" baseline="0" dirty="0">
              <a:effectLst/>
              <a:latin typeface="+mn-lt"/>
              <a:ea typeface="+mn-ea"/>
              <a:cs typeface="+mn-cs"/>
            </a:rPr>
            <a:t>, et al.</a:t>
          </a:r>
          <a:endParaRPr lang="en-US" sz="1000" i="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0.00426</cdr:x>
      <cdr:y>0.02533</cdr:y>
    </cdr:from>
    <cdr:to>
      <cdr:x>1</cdr:x>
      <cdr:y>0.11611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53" y="170330"/>
          <a:ext cx="9105047" cy="610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aseline="0" dirty="0" smtClean="0">
              <a:effectLst/>
              <a:latin typeface="+mn-lt"/>
              <a:ea typeface="+mn-ea"/>
              <a:cs typeface="+mn-cs"/>
            </a:rPr>
            <a:t>Figure ii: </a:t>
          </a:r>
          <a:r>
            <a:rPr lang="en-US" sz="2400" baseline="0" dirty="0">
              <a:effectLst/>
              <a:latin typeface="+mn-lt"/>
              <a:ea typeface="+mn-ea"/>
              <a:cs typeface="+mn-cs"/>
            </a:rPr>
            <a:t>ECONOMIC GROWTH Behind ECONOMIC PERFORMANCE</a:t>
          </a:r>
          <a:endParaRPr lang="en-US" sz="2400" dirty="0">
            <a:effectLst/>
          </a:endParaRP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0.01706</cdr:x>
      <cdr:y>0.13605</cdr:y>
    </cdr:from>
    <cdr:to>
      <cdr:x>0.11727</cdr:x>
      <cdr:y>0.88095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1" y="762000"/>
          <a:ext cx="895349" cy="417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effectLst/>
              <a:latin typeface="+mn-lt"/>
              <a:ea typeface="+mn-ea"/>
              <a:cs typeface="+mn-cs"/>
            </a:rPr>
            <a:t>Economic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Performance, 1993 - 2013</a:t>
          </a:r>
          <a:endParaRPr lang="en-US" sz="1400" dirty="0">
            <a:effectLst/>
          </a:endParaRPr>
        </a:p>
        <a:p xmlns:a="http://schemas.openxmlformats.org/drawingml/2006/main">
          <a:pPr algn="ctr"/>
          <a:r>
            <a:rPr lang="en-US" sz="1200" baseline="0" dirty="0">
              <a:effectLst/>
              <a:latin typeface="+mn-lt"/>
              <a:ea typeface="+mn-ea"/>
              <a:cs typeface="+mn-cs"/>
            </a:rPr>
            <a:t>Job Satisfaction, Male Labor Force Participation,</a:t>
          </a:r>
          <a:endParaRPr lang="en-US" sz="1200" dirty="0">
            <a:effectLst/>
          </a:endParaRPr>
        </a:p>
        <a:p xmlns:a="http://schemas.openxmlformats.org/drawingml/2006/main">
          <a:pPr algn="ctr"/>
          <a:r>
            <a:rPr lang="en-US" sz="12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200" dirty="0"/>
            <a:t>U</a:t>
          </a:r>
          <a:r>
            <a:rPr lang="en-US" sz="1200" baseline="0" dirty="0" smtClean="0">
              <a:effectLst/>
              <a:latin typeface="+mn-lt"/>
              <a:ea typeface="+mn-ea"/>
              <a:cs typeface="+mn-cs"/>
            </a:rPr>
            <a:t>nemployment 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Rate...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0.00862</cdr:x>
      <cdr:y>0.02299</cdr:y>
    </cdr:from>
    <cdr:to>
      <cdr:x>0.9984</cdr:x>
      <cdr:y>0.17527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152400"/>
          <a:ext cx="8748863" cy="1009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/>
            <a:t>Figure iii:</a:t>
          </a:r>
          <a:r>
            <a:rPr lang="en-US" sz="2400" baseline="0" dirty="0" smtClean="0"/>
            <a:t> </a:t>
          </a:r>
          <a:r>
            <a:rPr lang="en-US" sz="2400" baseline="0" dirty="0"/>
            <a:t>MODERN VALUES and ECONOMIC PERFORMANCE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0.00291</cdr:x>
      <cdr:y>0.219</cdr:y>
    </cdr:from>
    <cdr:to>
      <cdr:x>0.11348</cdr:x>
      <cdr:y>0.70185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" y="1581150"/>
          <a:ext cx="1085850" cy="3486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>
              <a:effectLst/>
              <a:latin typeface="+mn-lt"/>
              <a:ea typeface="+mn-ea"/>
              <a:cs typeface="+mn-cs"/>
            </a:rPr>
            <a:t>Economic</a:t>
          </a:r>
          <a:r>
            <a:rPr lang="en-US" sz="1400" baseline="0">
              <a:effectLst/>
              <a:latin typeface="+mn-lt"/>
              <a:ea typeface="+mn-ea"/>
              <a:cs typeface="+mn-cs"/>
            </a:rPr>
            <a:t> Performance, 1993 -2013</a:t>
          </a:r>
          <a:endParaRPr lang="en-US" sz="1400">
            <a:effectLst/>
          </a:endParaRPr>
        </a:p>
        <a:p xmlns:a="http://schemas.openxmlformats.org/drawingml/2006/main">
          <a:pPr algn="ctr"/>
          <a:r>
            <a:rPr lang="en-US" sz="1100" baseline="0">
              <a:effectLst/>
              <a:latin typeface="+mn-lt"/>
              <a:ea typeface="+mn-ea"/>
              <a:cs typeface="+mn-cs"/>
            </a:rPr>
            <a:t>Job Satisfaction, Male Labor Force Participation,</a:t>
          </a:r>
          <a:endParaRPr lang="en-US">
            <a:effectLst/>
          </a:endParaRPr>
        </a:p>
        <a:p xmlns:a="http://schemas.openxmlformats.org/drawingml/2006/main">
          <a:pPr algn="ctr"/>
          <a:r>
            <a:rPr lang="en-US" sz="1100" baseline="0">
              <a:effectLst/>
              <a:latin typeface="+mn-lt"/>
              <a:ea typeface="+mn-ea"/>
              <a:cs typeface="+mn-cs"/>
            </a:rPr>
            <a:t> </a:t>
          </a:r>
          <a:r>
            <a:rPr lang="en-US" sz="1100">
              <a:effectLst/>
              <a:latin typeface="+mn-lt"/>
              <a:ea typeface="+mn-ea"/>
              <a:cs typeface="+mn-cs"/>
            </a:rPr>
            <a:t>Un</a:t>
          </a:r>
          <a:r>
            <a:rPr lang="en-US" sz="1100" baseline="0">
              <a:effectLst/>
              <a:latin typeface="+mn-lt"/>
              <a:ea typeface="+mn-ea"/>
              <a:cs typeface="+mn-cs"/>
            </a:rPr>
            <a:t>employment Rate...</a:t>
          </a:r>
          <a:endParaRPr lang="en-US">
            <a:effectLst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0.02586</cdr:x>
      <cdr:y>0.90805</cdr:y>
    </cdr:from>
    <cdr:to>
      <cdr:x>0.50695</cdr:x>
      <cdr:y>0.98324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0" y="6019800"/>
          <a:ext cx="4252451" cy="49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Sources:</a:t>
          </a:r>
          <a:r>
            <a:rPr lang="en-US" sz="1000" baseline="0" dirty="0"/>
            <a:t> </a:t>
          </a:r>
          <a:r>
            <a:rPr lang="en-US" sz="1000" i="1" baseline="0" dirty="0"/>
            <a:t>The World Values Survey </a:t>
          </a:r>
          <a:r>
            <a:rPr lang="en-US" sz="1000" baseline="0" dirty="0"/>
            <a:t>(2008-2009), Heritage </a:t>
          </a:r>
          <a:r>
            <a:rPr lang="en-US" sz="1000" baseline="0" dirty="0" smtClean="0"/>
            <a:t>Foundation</a:t>
          </a:r>
          <a:r>
            <a:rPr lang="en-US" sz="1000" dirty="0" smtClean="0"/>
            <a:t> </a:t>
          </a:r>
          <a:r>
            <a:rPr lang="en-US" sz="1000" baseline="0" dirty="0" smtClean="0"/>
            <a:t>(2008</a:t>
          </a:r>
          <a:r>
            <a:rPr lang="en-US" sz="1000" baseline="0" dirty="0"/>
            <a:t>)</a:t>
          </a:r>
        </a:p>
        <a:p xmlns:a="http://schemas.openxmlformats.org/drawingml/2006/main">
          <a:r>
            <a:rPr lang="en-US" sz="1000" baseline="0" dirty="0"/>
            <a:t>Authors: </a:t>
          </a:r>
          <a:r>
            <a:rPr lang="en-US" sz="1000" baseline="0" dirty="0" err="1"/>
            <a:t>Zoega</a:t>
          </a:r>
          <a:r>
            <a:rPr lang="en-US" sz="1000" baseline="0" dirty="0"/>
            <a:t> et al.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0.12931</cdr:x>
      <cdr:y>0.82759</cdr:y>
    </cdr:from>
    <cdr:to>
      <cdr:x>0.89655</cdr:x>
      <cdr:y>0.91954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0" y="5486400"/>
          <a:ext cx="6781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i="0" baseline="0" smtClean="0">
              <a:effectLst/>
              <a:latin typeface="+mn-lt"/>
              <a:ea typeface="+mn-ea"/>
              <a:cs typeface="+mn-cs"/>
            </a:rPr>
            <a:t>Assorted Human Values, </a:t>
          </a:r>
          <a:r>
            <a:rPr lang="en-US" sz="1400" baseline="0" smtClean="0"/>
            <a:t> </a:t>
          </a:r>
          <a:r>
            <a:rPr lang="en-US" sz="1400" baseline="0" dirty="0" smtClean="0"/>
            <a:t>2008 - 2009</a:t>
          </a:r>
        </a:p>
        <a:p xmlns:a="http://schemas.openxmlformats.org/drawingml/2006/main">
          <a:pPr algn="ctr"/>
          <a:r>
            <a:rPr lang="en-US" baseline="0" dirty="0" smtClean="0"/>
            <a:t>Appreciation of </a:t>
          </a:r>
          <a:r>
            <a:rPr lang="en-US" b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Achievement</a:t>
          </a:r>
          <a:r>
            <a:rPr lang="en-US" baseline="0" dirty="0" smtClean="0"/>
            <a:t>, Initiative, Economic Freedom and Competition</a:t>
          </a:r>
          <a:endParaRPr lang="en-US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7CE3-8585-4755-87FC-99B801296C2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368F3-B195-4729-9474-EAA6C6F1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5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0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1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1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6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0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39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29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86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1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88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Proportion = percentage. We normalize the # of directors by dividing it by total # of directors with contribution record in the given election cycle</a:t>
            </a:r>
          </a:p>
          <a:p>
            <a:pPr marL="171450" indent="-171450">
              <a:buFontTx/>
              <a:buChar char="-"/>
            </a:pPr>
            <a:r>
              <a:rPr lang="en-US" dirty="0"/>
              <a:t>Binning by the % of directors – how many directors are in each bin?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6BF44-1D64-B34B-A876-DC9A9DDD5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34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Note for Angela: original file name =“</a:t>
            </a:r>
            <a:r>
              <a:rPr lang="en-US" sz="1200" dirty="0" err="1"/>
              <a:t>Average_indiv_contributor_type_allcomm.eps</a:t>
            </a:r>
            <a:r>
              <a:rPr lang="en-US" sz="1200" dirty="0"/>
              <a:t>”</a:t>
            </a:r>
          </a:p>
          <a:p>
            <a:endParaRPr lang="en-US" dirty="0"/>
          </a:p>
          <a:p>
            <a:r>
              <a:rPr lang="en-US" strike="sngStrike" dirty="0"/>
              <a:t>What does ALL mean: all business elite? Or everyone who donates?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FDC0-5724-904D-82BF-6FA396084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55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1513B-0A9D-E043-8B67-0210C3AB95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41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51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5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00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292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99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3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3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6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1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24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33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A5AEA-A032-413B-A15D-0692625E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7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0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72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1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35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81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05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33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115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10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52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752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05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457202"/>
            <a:ext cx="27432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457202"/>
            <a:ext cx="80264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4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27200" y="457202"/>
            <a:ext cx="9652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1981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319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4319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883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2"/>
            <a:ext cx="9652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2800" y="1981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882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BE3FE-B5F3-462C-BCF8-101BADBA772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78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534C-6195-5742-9CBA-27D162A70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1A14-08FA-9948-80A7-D62A02964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83D3-22DB-5244-87FF-CC3AF29C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3FD5A-1E5D-8D4A-B9D5-ADEC5B9E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A2367-AF4D-3F4B-9C49-78881A9A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83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74D4-A364-7541-8F57-BC346CD9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476F-61D5-AE4E-9569-D3BC5528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9A30-7376-C24E-BB68-AA18C330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C2C02-F5F8-0A4B-89CB-BA5F1C6B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69CBB-2AD2-7D42-A1B7-96A0F47F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2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E74F-27AC-2241-8F47-21258D99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BD2F-7787-B249-A653-C172773D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74DE-AB9B-6C4C-A8BF-C719C45B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E90FC-70AC-6041-AB9B-77F5B123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69AF-A7FE-9A44-9A9C-A07F0F8C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310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18D8-899B-1D47-A8F6-743DD5EF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F2562-E22E-3344-89EE-9E6546CC1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38638-82FF-8347-9B2A-1F357905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53480-E584-3A45-B469-2A0181C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95C29-22A2-304F-BCE8-9B4D8A5C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70F3D-451E-AA42-AD11-E8D0F65E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25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87BD-58E2-8840-887B-D0BEEDC4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E38A7-FB97-1841-8D8F-94044DAB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04F5-C7CD-CC4C-BE9B-C5FBD4CAE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F42C2-B389-CA43-8D8B-577CE040D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2237A-A0C6-6D4A-825E-E007215FE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D71EC-0E1A-AC43-AAFB-55972586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4D4CE-ABFB-AC4E-B683-860DB465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C332E-CD35-5442-B393-8CA29CB1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6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3C1B-C4DA-CD41-BB9F-FCA5F34F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3F687-7362-FE47-93D6-A6F098C1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FC034-86F7-E04E-B61A-645D1F1F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C15D9-9AC0-C943-93AC-42B188D6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49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B5F29-379C-C242-9920-A7033CD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CC8C2-906B-6241-99E9-52E99464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DF4F-D581-E542-B01E-5B3D987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753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E17-2CD2-8342-99ED-EA4B0D30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DE90-1482-3D4A-9E7E-2F18DF98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58F79-240B-2044-98C1-5B183D90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AD1E2-CB32-1741-AA1C-440FEFBC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51075-3608-9C41-A5F5-A1DB506E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0CBFB-D152-F441-876A-75E4D9CB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29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6994-C6BF-E741-9585-A0C8B964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86DA0-1A7D-454C-8169-52013E677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F49FD-3027-8149-BD15-71035EE68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BBF22-AAE2-484A-8E29-ED0C85D7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34D2C-660A-A948-8F0D-EF2CA27F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B71F6-50AF-1147-8B75-73E3F96F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235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5902-0F59-8C4E-8A75-B44BB34B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2F0A8-96D4-AA4D-B39C-73E6E62A6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3FDE-5713-404D-A9FB-3394A4F4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2847-28E3-C94A-8E16-D9AF50AA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BF351-F0C2-EA4A-B324-86557EF6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85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A577F-D507-3547-AFDE-534F12BEC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7250C-FB7D-744F-8D81-A2AC1CC1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CCC7-D409-EE46-A1FF-304262FF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AA4B-B871-3B42-AB83-82F51358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4DDD7-7303-F04C-B14F-D6D6995C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70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634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CD2F4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2338297"/>
            <a:ext cx="10515600" cy="186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0"/>
          </p:nvPr>
        </p:nvSpPr>
        <p:spPr>
          <a:xfrm>
            <a:off x="838200" y="4221166"/>
            <a:ext cx="10515600" cy="1512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9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8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2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1709741"/>
            <a:ext cx="110363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2" y="4589465"/>
            <a:ext cx="11036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83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7" y="1560190"/>
            <a:ext cx="541512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229" y="1560190"/>
            <a:ext cx="5624668" cy="4351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4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7" y="1404939"/>
            <a:ext cx="54436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7" y="2228851"/>
            <a:ext cx="544369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2" y="1404939"/>
            <a:ext cx="54879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2" y="2228851"/>
            <a:ext cx="54879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107" y="80389"/>
            <a:ext cx="11039791" cy="1034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69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1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42876"/>
            <a:ext cx="9028112" cy="685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7800"/>
            <a:ext cx="6172200" cy="44132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614" y="1447801"/>
            <a:ext cx="3932237" cy="44211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5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7800"/>
            <a:ext cx="6172200" cy="44132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613" y="142876"/>
            <a:ext cx="9028112" cy="685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614" y="1447801"/>
            <a:ext cx="3932237" cy="44211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110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110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BB2E6-134B-4AE2-B67D-B4794DC0C54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0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35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98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43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47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82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59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52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0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4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1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9C37-5DEA-4CDE-BD76-3901E85A2E9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2FC3-D177-4D4A-9F1A-E244B687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AD5FF">
                <a:lumMod val="100000"/>
              </a:srgbClr>
            </a:gs>
            <a:gs pos="60000">
              <a:schemeClr val="bg1"/>
            </a:gs>
            <a:gs pos="100000">
              <a:srgbClr val="55B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457202"/>
            <a:ext cx="965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981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121920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ltGray">
          <a:xfrm>
            <a:off x="304800" y="990603"/>
            <a:ext cx="812800" cy="47466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ltGray">
          <a:xfrm>
            <a:off x="914401" y="1371603"/>
            <a:ext cx="491067" cy="4746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  <a:alpha val="3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ltGray">
          <a:xfrm>
            <a:off x="101600" y="1371603"/>
            <a:ext cx="812800" cy="4222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  <a:alpha val="24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914400" y="914403"/>
            <a:ext cx="42333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609602" y="1447800"/>
            <a:ext cx="10968567" cy="31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" y="914400"/>
            <a:ext cx="1930400" cy="1066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5" descr="Penn La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143000"/>
            <a:ext cx="20595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7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FF207-B65C-854F-AA6B-C141B923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B690-2B57-F341-9B04-5E2379C21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ECD3-B74B-A247-8EF6-22F2E04B8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F8319-9495-1C4D-865E-A0A4E6D220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8462-F462-5748-9CEB-A642F822C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0E80-F1F7-A341-955F-10162DFE4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F242-2546-864A-9623-7C8536FA1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2393952"/>
            <a:ext cx="10515600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2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7" y="80389"/>
            <a:ext cx="11039791" cy="103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7" y="1825625"/>
            <a:ext cx="1103979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634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1923" y="6263437"/>
            <a:ext cx="1501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980CC-AE52-414B-9A3F-754B64CD36BE}" type="datetimeFigureOut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3/6/2019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5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orient="horz" pos="4104">
          <p15:clr>
            <a:srgbClr val="F26B43"/>
          </p15:clr>
        </p15:guide>
        <p15:guide id="5" pos="3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B47D-C470-44FE-B594-E2D151668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3C64-5408-44A9-B714-B5CA4187F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ColumbiaCAP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lumbiaCAP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lumbiaCAP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data.worldbank.org/indicator/NE.GDI.FTOT.ZS?end=2016&amp;start=1960&amp;view=char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E.GDI.FTOT.ZS?end=2016&amp;start=1960&amp;view=char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hyperlink" Target="https://www.opensecrets.org/bulk-data/downloads#campaign-finance" TargetMode="External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lumbiaCAP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285998"/>
            <a:ext cx="11827043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400" b="1" dirty="0">
                <a:latin typeface="Garamond" panose="02020404030301010803" pitchFamily="18" charset="0"/>
              </a:rPr>
              <a:t>Corporate Governance “Counter-narratives”: </a:t>
            </a:r>
            <a:r>
              <a:rPr lang="en-US" sz="4400" b="1" dirty="0" smtClean="0">
                <a:latin typeface="Garamond" panose="02020404030301010803" pitchFamily="18" charset="0"/>
              </a:rPr>
              <a:t/>
            </a:r>
            <a:br>
              <a:rPr lang="en-US" sz="4400" b="1" dirty="0" smtClean="0">
                <a:latin typeface="Garamond" panose="02020404030301010803" pitchFamily="18" charset="0"/>
              </a:rPr>
            </a:br>
            <a:r>
              <a:rPr lang="en-US" sz="3600" b="1" dirty="0" smtClean="0">
                <a:latin typeface="Garamond" panose="02020404030301010803" pitchFamily="18" charset="0"/>
              </a:rPr>
              <a:t>On </a:t>
            </a:r>
            <a:r>
              <a:rPr lang="en-US" sz="3600" b="1" dirty="0">
                <a:latin typeface="Garamond" panose="02020404030301010803" pitchFamily="18" charset="0"/>
              </a:rPr>
              <a:t>Corporate Purpose and Shareholder Value(s) </a:t>
            </a:r>
            <a:endParaRPr lang="en-US" sz="4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7701"/>
            <a:ext cx="8927432" cy="166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2742" y="4304266"/>
            <a:ext cx="400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March 1, 2019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31" y="390837"/>
            <a:ext cx="4962811" cy="1312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2903" y="6224671"/>
            <a:ext cx="263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  <a:ea typeface="MS Mincho"/>
              </a:rPr>
              <a:t>Follow @</a:t>
            </a:r>
            <a:r>
              <a:rPr lang="en-US" b="1" dirty="0" err="1" smtClean="0">
                <a:solidFill>
                  <a:srgbClr val="00B0F0"/>
                </a:solidFill>
                <a:latin typeface="Garamond" panose="02020404030301010803" pitchFamily="18" charset="0"/>
                <a:ea typeface="MS Mincho"/>
              </a:rPr>
              <a:t>MillsteinCenter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8" name="Picture 7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87" y="6164862"/>
            <a:ext cx="48895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governance once again in the political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Sen. Warren:  “Accountable Capitalism Act” </a:t>
            </a:r>
          </a:p>
          <a:p>
            <a:r>
              <a:rPr lang="en-US" dirty="0" smtClean="0"/>
              <a:t>Major feature: worker representation on boards</a:t>
            </a:r>
          </a:p>
          <a:p>
            <a:endParaRPr lang="en-US" dirty="0"/>
          </a:p>
          <a:p>
            <a:r>
              <a:rPr lang="en-US" dirty="0" smtClean="0"/>
              <a:t>Colin Mayer, </a:t>
            </a:r>
            <a:r>
              <a:rPr lang="en-US" b="1" dirty="0" smtClean="0"/>
              <a:t>Prosperity, </a:t>
            </a:r>
            <a:r>
              <a:rPr lang="en-US" dirty="0" smtClean="0"/>
              <a:t>offers a distinct corporate governance model that revolves around the “purpose” of the firm and contemplates the possibility that a broad group of those affected by the corporation’s actions, even beyond the customary triad of managers, shareholders, and employees, could play a governance role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31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600200" y="7620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2895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0" y="5410301"/>
            <a:ext cx="6341838" cy="118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58" y="5418231"/>
            <a:ext cx="4441658" cy="11750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9245" y="2417658"/>
            <a:ext cx="743351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B0F0"/>
                </a:solidFill>
                <a:latin typeface="Garamond" panose="02020404030301010803" pitchFamily="18" charset="0"/>
                <a:ea typeface="MS Mincho"/>
              </a:rPr>
              <a:t>Find more information on our website, </a:t>
            </a:r>
            <a:r>
              <a:rPr lang="en-US" b="1" u="sng" dirty="0">
                <a:solidFill>
                  <a:srgbClr val="0062AC"/>
                </a:solidFill>
                <a:latin typeface="Garamond" panose="02020404030301010803" pitchFamily="18" charset="0"/>
                <a:ea typeface="MS Mincho"/>
              </a:rPr>
              <a:t>millsteincenter@law.columbia.edu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B0F0"/>
                </a:solidFill>
                <a:latin typeface="Garamond" panose="02020404030301010803" pitchFamily="18" charset="0"/>
                <a:ea typeface="MS Mincho"/>
              </a:rPr>
              <a:t>Follow us </a:t>
            </a:r>
            <a:r>
              <a:rPr lang="en-US" b="1" dirty="0" smtClean="0">
                <a:solidFill>
                  <a:srgbClr val="0062AC"/>
                </a:solidFill>
                <a:latin typeface="Garamond" panose="02020404030301010803" pitchFamily="18" charset="0"/>
                <a:ea typeface="MS Mincho"/>
              </a:rPr>
              <a:t>@</a:t>
            </a:r>
            <a:r>
              <a:rPr lang="en-US" b="1" dirty="0" err="1" smtClean="0">
                <a:solidFill>
                  <a:srgbClr val="0062AC"/>
                </a:solidFill>
                <a:latin typeface="Garamond" panose="02020404030301010803" pitchFamily="18" charset="0"/>
                <a:ea typeface="MS Mincho"/>
              </a:rPr>
              <a:t>MillsteinCenter</a:t>
            </a:r>
            <a:endParaRPr lang="en-US" dirty="0">
              <a:solidFill>
                <a:srgbClr val="0062AC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26622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(in brief):  re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9466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/>
              <a:t>Inequality is a serious problem but corporate governance plays a secondary role in its creation and persistence</a:t>
            </a:r>
          </a:p>
          <a:p>
            <a:pPr lvl="1">
              <a:lnSpc>
                <a:spcPct val="120000"/>
              </a:lnSpc>
            </a:pPr>
            <a:r>
              <a:rPr lang="en-US" sz="6800" dirty="0" smtClean="0"/>
              <a:t>Exec compensation channel (the top 1%)</a:t>
            </a:r>
          </a:p>
          <a:p>
            <a:pPr lvl="1">
              <a:lnSpc>
                <a:spcPct val="120000"/>
              </a:lnSpc>
            </a:pPr>
            <a:r>
              <a:rPr lang="en-US" sz="6800" dirty="0" smtClean="0"/>
              <a:t>Private Equity channel (the top .01%)</a:t>
            </a:r>
          </a:p>
          <a:p>
            <a:pPr lvl="1">
              <a:lnSpc>
                <a:spcPct val="120000"/>
              </a:lnSpc>
            </a:pPr>
            <a:r>
              <a:rPr lang="en-US" sz="9600" dirty="0" smtClean="0"/>
              <a:t>But: More pervasive sources of inequality relate to structural changes in the nature of work and the disparate performance of firms</a:t>
            </a:r>
          </a:p>
          <a:p>
            <a:pPr lvl="2">
              <a:lnSpc>
                <a:spcPct val="120000"/>
              </a:lnSpc>
            </a:pPr>
            <a:r>
              <a:rPr lang="en-US" sz="6800" dirty="0" smtClean="0"/>
              <a:t>EG: </a:t>
            </a:r>
            <a:r>
              <a:rPr lang="en-US" sz="6800" dirty="0" err="1" smtClean="0"/>
              <a:t>Acemoglu</a:t>
            </a:r>
            <a:r>
              <a:rPr lang="en-US" sz="6800" dirty="0" smtClean="0"/>
              <a:t> &amp; </a:t>
            </a:r>
            <a:r>
              <a:rPr lang="en-US" sz="6800" dirty="0" err="1" smtClean="0"/>
              <a:t>Restrepo</a:t>
            </a:r>
            <a:r>
              <a:rPr lang="en-US" sz="6800" dirty="0" smtClean="0"/>
              <a:t> (2018), </a:t>
            </a:r>
            <a:r>
              <a:rPr lang="en-US" sz="6800" b="1" i="1" dirty="0" smtClean="0"/>
              <a:t>Artificial Intelligence, Automation and Work</a:t>
            </a:r>
          </a:p>
          <a:p>
            <a:pPr lvl="2">
              <a:lnSpc>
                <a:spcPct val="120000"/>
              </a:lnSpc>
            </a:pPr>
            <a:r>
              <a:rPr lang="en-US" sz="6800" dirty="0" smtClean="0"/>
              <a:t>Eduardo Porter, NYT (2019), </a:t>
            </a:r>
            <a:r>
              <a:rPr lang="en-US" sz="6800" b="1" i="1" dirty="0" smtClean="0"/>
              <a:t>Tech Is Splitting the US Wok Force in Two</a:t>
            </a:r>
          </a:p>
          <a:p>
            <a:pPr lvl="2">
              <a:lnSpc>
                <a:spcPct val="120000"/>
              </a:lnSpc>
            </a:pPr>
            <a:r>
              <a:rPr lang="en-US" sz="6800" dirty="0" err="1" smtClean="0"/>
              <a:t>Autor</a:t>
            </a:r>
            <a:r>
              <a:rPr lang="en-US" sz="6800" dirty="0"/>
              <a:t> </a:t>
            </a:r>
            <a:r>
              <a:rPr lang="en-US" sz="6800" dirty="0" smtClean="0"/>
              <a:t>(2019), </a:t>
            </a:r>
            <a:r>
              <a:rPr lang="en-US" sz="6800" b="1" i="1" dirty="0" smtClean="0"/>
              <a:t>Work of the Past, Work of the Future</a:t>
            </a:r>
          </a:p>
          <a:p>
            <a:pPr lvl="2">
              <a:lnSpc>
                <a:spcPct val="120000"/>
              </a:lnSpc>
            </a:pPr>
            <a:r>
              <a:rPr lang="en-US" sz="6800" dirty="0" err="1" smtClean="0"/>
              <a:t>Autor</a:t>
            </a:r>
            <a:r>
              <a:rPr lang="en-US" sz="6800" dirty="0" smtClean="0"/>
              <a:t> et al (2017) </a:t>
            </a:r>
            <a:r>
              <a:rPr lang="en-US" sz="6800" b="1" i="1" dirty="0" smtClean="0"/>
              <a:t>The Fall of the Labor Share and the Rise Superstar Firms 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Most straightforward way to address inequality is directly before us: the estate tax.  To quote </a:t>
            </a:r>
            <a:r>
              <a:rPr lang="en-US" sz="9600" dirty="0" err="1" smtClean="0"/>
              <a:t>Rutger</a:t>
            </a:r>
            <a:r>
              <a:rPr lang="en-US" sz="9600" dirty="0" smtClean="0"/>
              <a:t> </a:t>
            </a:r>
            <a:r>
              <a:rPr lang="en-US" sz="9600" dirty="0" err="1" smtClean="0"/>
              <a:t>Bregman</a:t>
            </a:r>
            <a:r>
              <a:rPr lang="en-US" sz="9600" dirty="0" smtClean="0"/>
              <a:t>, the Dutch historian, at Davos:  “all the rest is BS in my opinion”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(in brief</a:t>
            </a:r>
            <a:r>
              <a:rPr lang="en-US" dirty="0" smtClean="0"/>
              <a:t>): re Slow 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/>
            <a:r>
              <a:rPr lang="en-US" sz="2800" dirty="0"/>
              <a:t>Corporate governance is not a significant cause of slow economic       growth. </a:t>
            </a:r>
            <a:r>
              <a:rPr lang="en-US" dirty="0"/>
              <a:t> </a:t>
            </a:r>
          </a:p>
          <a:p>
            <a:pPr marL="0" lvl="1" indent="0">
              <a:buNone/>
            </a:pPr>
            <a:r>
              <a:rPr lang="en-US" dirty="0"/>
              <a:t>	Complaints about under-investment because of stock buybacks and 	inadequate R&amp;D are empirically </a:t>
            </a:r>
            <a:r>
              <a:rPr lang="en-US" dirty="0" smtClean="0"/>
              <a:t>weak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	Good analysis of the empirics of R&amp;D, stock buy-backs, and Investment sufficiency:</a:t>
            </a:r>
          </a:p>
          <a:p>
            <a:pPr marL="0" lvl="1" indent="0">
              <a:buNone/>
            </a:pPr>
            <a:r>
              <a:rPr lang="en-US" dirty="0"/>
              <a:t>	Fried, Jesse and Charles Wang. 2018a. “Are Buybacks Really Shortchanging </a:t>
            </a:r>
            <a:r>
              <a:rPr lang="en-US" dirty="0" smtClean="0"/>
              <a:t>	Investment</a:t>
            </a:r>
            <a:r>
              <a:rPr lang="en-US" dirty="0"/>
              <a:t>?” </a:t>
            </a:r>
            <a:r>
              <a:rPr lang="en-US" i="1" dirty="0"/>
              <a:t>Harvard Business Review</a:t>
            </a:r>
            <a:r>
              <a:rPr lang="en-US" dirty="0"/>
              <a:t> (March-April): </a:t>
            </a:r>
            <a:r>
              <a:rPr lang="en-US" dirty="0" smtClean="0"/>
              <a:t>88-95</a:t>
            </a:r>
          </a:p>
          <a:p>
            <a:pPr marL="0" lvl="1" indent="0">
              <a:buNone/>
            </a:pPr>
            <a:r>
              <a:rPr lang="en-US" dirty="0" smtClean="0"/>
              <a:t>Recent evidence (</a:t>
            </a:r>
            <a:r>
              <a:rPr lang="en-US" dirty="0" err="1" smtClean="0"/>
              <a:t>Steil</a:t>
            </a:r>
            <a:r>
              <a:rPr lang="en-US" dirty="0" smtClean="0"/>
              <a:t> &amp; Della Rocca 2019) that buybacks are occurring principally in S&amp;P sectors where Return on Capital is below average.</a:t>
            </a:r>
          </a:p>
          <a:p>
            <a:pPr marL="0" lvl="1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(in brief): re Slow Economic </a:t>
            </a:r>
            <a:r>
              <a:rPr lang="en-US" dirty="0" smtClean="0"/>
              <a:t>Growth,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*Alternative </a:t>
            </a:r>
            <a:r>
              <a:rPr lang="en-US" dirty="0"/>
              <a:t>hypothesis: Slowing pace of real innovation (R. Gordon 2016)</a:t>
            </a:r>
          </a:p>
          <a:p>
            <a:pPr marL="0" indent="0">
              <a:buNone/>
            </a:pPr>
            <a:r>
              <a:rPr lang="en-US" dirty="0" smtClean="0"/>
              <a:t>*Alternative </a:t>
            </a:r>
            <a:r>
              <a:rPr lang="en-US" dirty="0"/>
              <a:t>hypothesis: Government short-termism.  Impact on corporate planning of potential currency breakdown (the Euro); trade-disruptions and sudden stops in talent flow (</a:t>
            </a:r>
            <a:r>
              <a:rPr lang="en-US" dirty="0" err="1"/>
              <a:t>Brexit</a:t>
            </a:r>
            <a:r>
              <a:rPr lang="en-US" dirty="0"/>
              <a:t>); potential supply-chain disruptions (US turn to economic nationalism, neo-mercantilism) </a:t>
            </a:r>
            <a:endParaRPr lang="en-US" dirty="0" smtClean="0"/>
          </a:p>
          <a:p>
            <a:r>
              <a:rPr lang="en-US" dirty="0"/>
              <a:t>Alternative hypothesis: Governments’ post-crisis policy failure in pursuing austerity.  </a:t>
            </a:r>
          </a:p>
          <a:p>
            <a:r>
              <a:rPr lang="en-US" dirty="0"/>
              <a:t>Thus:  Looking to firms’ cash reserves as source of privately-supplied Keynesian stimulus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(in brief): Economic Insecurity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Herein is the deep, genuine problem: disruption from job loss, not just steady income stream but loss deriving cut-off from Employer-provided social welfare system: health insurance and retirement planning</a:t>
            </a:r>
          </a:p>
          <a:p>
            <a:r>
              <a:rPr lang="en-US" dirty="0" smtClean="0"/>
              <a:t>The consequence of capital markets development and product  market pressure (global factors; disruptive domestic competition) has produced the Great Risk Shift: </a:t>
            </a:r>
            <a:r>
              <a:rPr lang="en-US" i="1" dirty="0" smtClean="0"/>
              <a:t>away</a:t>
            </a:r>
            <a:r>
              <a:rPr lang="en-US" dirty="0" smtClean="0"/>
              <a:t> from shareholders, who can diversify firm-specific risk, </a:t>
            </a:r>
            <a:r>
              <a:rPr lang="en-US" i="1" dirty="0" smtClean="0"/>
              <a:t>towards </a:t>
            </a:r>
            <a:r>
              <a:rPr lang="en-US" dirty="0" smtClean="0"/>
              <a:t>employees, who cannot </a:t>
            </a:r>
          </a:p>
          <a:p>
            <a:r>
              <a:rPr lang="en-US" dirty="0" smtClean="0"/>
              <a:t>“Corporate governance” is principally the mechanism by which these external factors are registered by the specific firm but trying to “fix” corporate governance is to aim at the wrong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dirty="0"/>
              <a:t> </a:t>
            </a:r>
            <a:r>
              <a:rPr lang="en-US" dirty="0" smtClean="0"/>
              <a:t>(in brief):</a:t>
            </a:r>
            <a:r>
              <a:rPr lang="en-US" dirty="0"/>
              <a:t> Economic </a:t>
            </a:r>
            <a:r>
              <a:rPr lang="en-US" dirty="0" smtClean="0"/>
              <a:t>Insecurity,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Economic insecurity</a:t>
            </a:r>
            <a:r>
              <a:rPr lang="en-US" dirty="0" smtClean="0"/>
              <a:t>: Risk shift to employees is principally an insurance problem, which no single firm is equipped to address. </a:t>
            </a:r>
          </a:p>
          <a:p>
            <a:r>
              <a:rPr lang="en-US" dirty="0" smtClean="0"/>
              <a:t>Needed: a new “match” between government and private enterprise that will recognize the need to subsidize human capital renewal throughout an employee’s career, not just one-time, K-12 or 16.</a:t>
            </a:r>
          </a:p>
          <a:p>
            <a:pPr lvl="1"/>
            <a:r>
              <a:rPr lang="en-US" dirty="0" smtClean="0"/>
              <a:t>Can be defended on distributional grounds but stronger defense is that such investments have high payoffs.  </a:t>
            </a:r>
          </a:p>
          <a:p>
            <a:pPr lvl="1"/>
            <a:r>
              <a:rPr lang="en-US" dirty="0" smtClean="0"/>
              <a:t>Neo-classic defense of layoffs is that firms should not waste resources that can be put to higher, better use.  Various frictions impair value-creating redeployment; self-insurance against skills obsolescence is not feasible</a:t>
            </a:r>
          </a:p>
          <a:p>
            <a:pPr lvl="1"/>
            <a:r>
              <a:rPr lang="en-US" dirty="0" smtClean="0"/>
              <a:t>Think demography: Higher fraction in employment adds to growth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(in brief): Interesting position of asset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Core product is low-cost diversified portfolio, so only way to improve outcomes for purchasers is by increasing returns/lowering systematic risk across the portfolio as a whole (</a:t>
            </a:r>
            <a:r>
              <a:rPr lang="en-US" dirty="0" err="1" smtClean="0"/>
              <a:t>ie</a:t>
            </a:r>
            <a:r>
              <a:rPr lang="en-US" dirty="0" smtClean="0"/>
              <a:t>, the whole economy)</a:t>
            </a:r>
          </a:p>
          <a:p>
            <a:r>
              <a:rPr lang="en-US" dirty="0" smtClean="0"/>
              <a:t>2. Concern about disruptions associated with high-powered corporate governance: adds a certain kind of systematic risk of a populist rejection of corporate governance that maximize expected return.</a:t>
            </a:r>
          </a:p>
          <a:p>
            <a:r>
              <a:rPr lang="en-US" dirty="0" smtClean="0"/>
              <a:t>Thus:  </a:t>
            </a:r>
            <a:r>
              <a:rPr lang="en-US" i="1" dirty="0" smtClean="0"/>
              <a:t>stability-seeking. </a:t>
            </a:r>
            <a:r>
              <a:rPr lang="en-US" dirty="0" smtClean="0"/>
              <a:t>Is that what stewardship is really about? </a:t>
            </a:r>
          </a:p>
          <a:p>
            <a:r>
              <a:rPr lang="en-US" dirty="0" smtClean="0"/>
              <a:t>What about more assertive engagement with social insurance schemes that complement high-powered corporate governance?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 Would this require entry into “politics” that would bring unwelcome 	attention and thus threaten the business model?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5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market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Rise of diversification:</a:t>
            </a:r>
          </a:p>
          <a:p>
            <a:pPr lvl="1"/>
            <a:r>
              <a:rPr lang="en-US" dirty="0" smtClean="0"/>
              <a:t>1. As a theory: Investors should/do pursue “utility maximization,” meaning, highest risk-adjusted expected returns</a:t>
            </a:r>
          </a:p>
          <a:p>
            <a:pPr lvl="1"/>
            <a:r>
              <a:rPr lang="en-US" dirty="0" smtClean="0"/>
              <a:t>2. Which can be obtained through portfolio diversification</a:t>
            </a:r>
          </a:p>
          <a:p>
            <a:pPr lvl="1"/>
            <a:r>
              <a:rPr lang="en-US" dirty="0" smtClean="0"/>
              <a:t>3   Which minimizes firm-specific (“idiosyncratic”) risk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**Thus Investors want firms to pursue highest net present value projects, irrespective of greater risk of financial distress/bankruptcy</a:t>
            </a:r>
          </a:p>
          <a:p>
            <a:pPr marL="457200" lvl="1" indent="0">
              <a:buNone/>
            </a:pPr>
            <a:r>
              <a:rPr lang="en-US" dirty="0" smtClean="0"/>
              <a:t>** Thus investors disfavor diversification at the firm level (“conglomerates”) because they can obtain diversification at the portfolio level; thus greater risk at focused firm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market </a:t>
            </a:r>
            <a:r>
              <a:rPr lang="en-US" dirty="0" smtClean="0"/>
              <a:t>background,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Creditors</a:t>
            </a:r>
            <a:r>
              <a:rPr lang="en-US" dirty="0" smtClean="0"/>
              <a:t> of such riskier firms can “adjust” through compensatory interest rate hikes</a:t>
            </a:r>
          </a:p>
          <a:p>
            <a:r>
              <a:rPr lang="en-US" b="1" dirty="0" smtClean="0"/>
              <a:t>Managers</a:t>
            </a:r>
            <a:r>
              <a:rPr lang="en-US" dirty="0" smtClean="0"/>
              <a:t> of such risker firms can adjust through stock-based pay and severance arrangements (“golden parachutes”)</a:t>
            </a:r>
          </a:p>
          <a:p>
            <a:r>
              <a:rPr lang="en-US" b="1" dirty="0" smtClean="0"/>
              <a:t>Employees:  </a:t>
            </a:r>
            <a:r>
              <a:rPr lang="en-US" dirty="0" smtClean="0"/>
              <a:t>are likely to bear the extra risk without compensation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competitive pressures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expands the set of competitors</a:t>
            </a:r>
          </a:p>
          <a:p>
            <a:r>
              <a:rPr lang="en-US" dirty="0" smtClean="0"/>
              <a:t>Domestic disrupters (</a:t>
            </a:r>
            <a:r>
              <a:rPr lang="en-US" dirty="0" err="1" smtClean="0"/>
              <a:t>eg</a:t>
            </a:r>
            <a:r>
              <a:rPr lang="en-US" dirty="0" smtClean="0"/>
              <a:t>, Walmart, Amazon, Netflix – all dramatically changing prior systems of retail distribution)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 I: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Prosperity and the Future of the Corporation</a:t>
            </a:r>
          </a:p>
        </p:txBody>
      </p:sp>
    </p:spTree>
    <p:extLst>
      <p:ext uri="{BB962C8B-B14F-4D97-AF65-F5344CB8AC3E}">
        <p14:creationId xmlns:p14="http://schemas.microsoft.com/office/powerpoint/2010/main" val="265959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“High-Powered Corporate Governance”,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Channel:  the Rise of “High-Powered Corporate Governance”: the strategies/mechanisms by which shareholders (increasingly, institutional owners) have insisted on “efficiency” (from shareholder point of view) </a:t>
            </a:r>
          </a:p>
          <a:p>
            <a:r>
              <a:rPr lang="en-US" dirty="0"/>
              <a:t>1. Hostile Tender Offers, 1970s, 1980s (overcome “rational apathy”/free-riding that impeded shareholder “voice” as a disciplinary mechanism)</a:t>
            </a:r>
          </a:p>
          <a:p>
            <a:pPr marL="0" indent="0">
              <a:buNone/>
            </a:pPr>
            <a:r>
              <a:rPr lang="en-US" dirty="0"/>
              <a:t>	-- Produced “governance externalities”: the main reason for the virtual disappearance of hostile bids (not “Just Say No”) </a:t>
            </a:r>
          </a:p>
          <a:p>
            <a:pPr marL="0" indent="0">
              <a:buNone/>
            </a:pPr>
            <a:r>
              <a:rPr lang="en-US" dirty="0"/>
              <a:t>	 -- Prior to hostile bids, firms could run with considerable “slack” from shareholder point of view, at a level that could make a hostile bid profitable even with a 40% premium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High-Powered Corporate Governance”,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--To avoid being targeted, managements (and boards) followed 	slack-reducing strategies </a:t>
            </a:r>
          </a:p>
          <a:p>
            <a:pPr marL="0" indent="0">
              <a:buNone/>
            </a:pPr>
            <a:r>
              <a:rPr lang="en-US" dirty="0"/>
              <a:t>	--Biggest impact of hostile bid movement was though such the 	“external effects,” changing the way public firms were run</a:t>
            </a:r>
          </a:p>
          <a:p>
            <a:r>
              <a:rPr lang="en-US" dirty="0"/>
              <a:t>Important channel for reducing slack: down-sizing the labor force, closing marginal plants and facilities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6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High-Powered Corporate Governance”,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2. Shareholder activism, 2000s-present </a:t>
            </a:r>
          </a:p>
          <a:p>
            <a:pPr marL="457200" lvl="1" indent="0">
              <a:buNone/>
            </a:pPr>
            <a:r>
              <a:rPr lang="en-US" dirty="0"/>
              <a:t>Reconcentration of ownership in institutional investors opens the way for exercise of shareholder voice, potentiated by activist investors</a:t>
            </a:r>
          </a:p>
          <a:p>
            <a:pPr marL="457200" lvl="1" indent="0">
              <a:buNone/>
            </a:pPr>
            <a:r>
              <a:rPr lang="en-US" dirty="0"/>
              <a:t>-- Change in ownership concentration means activists can develop a “reputation” and shareholders can be mobilized</a:t>
            </a:r>
          </a:p>
          <a:p>
            <a:pPr marL="457200" lvl="1" indent="0">
              <a:buNone/>
            </a:pPr>
            <a:r>
              <a:rPr lang="en-US" dirty="0"/>
              <a:t>-- Consequence: firms operating with lower level of “slack” can be targeted</a:t>
            </a:r>
          </a:p>
          <a:p>
            <a:pPr marL="0" indent="0">
              <a:buNone/>
            </a:pPr>
            <a:r>
              <a:rPr lang="en-US" dirty="0"/>
              <a:t>Once again: -- To avoid being targeted, managements (and boards) followed 	slack-reducing strategies </a:t>
            </a:r>
          </a:p>
          <a:p>
            <a:pPr marL="0" indent="0">
              <a:buNone/>
            </a:pPr>
            <a:r>
              <a:rPr lang="en-US" dirty="0"/>
              <a:t>	--Biggest impact of hostile bid movement was though such the 	“external effects,” changing the way public firms were run</a:t>
            </a:r>
          </a:p>
          <a:p>
            <a:r>
              <a:rPr lang="en-US" dirty="0"/>
              <a:t>Important channel for reducing slack: down-sizing the labor force, closing marginal plants and facilities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2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High-Powered Corporate Governance”,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Consequence: Economic instability from “Displacement”</a:t>
            </a:r>
          </a:p>
          <a:p>
            <a:pPr marL="457200" lvl="1" indent="0">
              <a:buNone/>
            </a:pPr>
            <a:r>
              <a:rPr lang="en-US" dirty="0"/>
              <a:t>	Classic theory about “job loss”: frees up human resources that can be put to higher and better use</a:t>
            </a:r>
          </a:p>
          <a:p>
            <a:pPr marL="457200" lvl="1" indent="0">
              <a:buNone/>
            </a:pPr>
            <a:r>
              <a:rPr lang="en-US" dirty="0"/>
              <a:t>	Empirical effects:  “Displacement” on average leads to permanent decline in wage levels (firm specific investments are lost;  exacerbation if dominant employer in the region; mobility frictions; diminishing regional convergence)</a:t>
            </a:r>
          </a:p>
          <a:p>
            <a:pPr marL="457200" lvl="1" indent="0">
              <a:buNone/>
            </a:pPr>
            <a:r>
              <a:rPr lang="en-US" dirty="0"/>
              <a:t>   	Economic insecurity may have significant effects on wages: competitive environment and rapidity of translation into down-sizing constrains concerted activity (declining unionization) and even local “asks”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600" b="1" dirty="0"/>
              <a:t>Reframing </a:t>
            </a:r>
            <a:r>
              <a:rPr lang="en-US" sz="3600" b="1" dirty="0" smtClean="0"/>
              <a:t>the Great Risk Shift/Economic Insecurity as </a:t>
            </a:r>
            <a:r>
              <a:rPr lang="en-US" sz="3600" b="1" dirty="0"/>
              <a:t>an Insurance Problem: Insurance demand/market failure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 of economic insecurity (as exacerbated by High Powered Corporate Governance) is an insurance failure </a:t>
            </a:r>
          </a:p>
          <a:p>
            <a:r>
              <a:rPr lang="en-US" dirty="0" smtClean="0"/>
              <a:t>Firms are unable to provide the insurance employees would desire, either directly or through third parties</a:t>
            </a:r>
          </a:p>
          <a:p>
            <a:r>
              <a:rPr lang="en-US" dirty="0" smtClean="0"/>
              <a:t>Directly:  deferred compensation as the premium? </a:t>
            </a:r>
          </a:p>
          <a:p>
            <a:pPr lvl="1"/>
            <a:r>
              <a:rPr lang="en-US" dirty="0" smtClean="0"/>
              <a:t>How to set premium given (</a:t>
            </a:r>
            <a:r>
              <a:rPr lang="en-US" dirty="0" err="1" smtClean="0"/>
              <a:t>i</a:t>
            </a:r>
            <a:r>
              <a:rPr lang="en-US" dirty="0" smtClean="0"/>
              <a:t>) changing business risks; </a:t>
            </a:r>
          </a:p>
          <a:p>
            <a:pPr lvl="1"/>
            <a:r>
              <a:rPr lang="en-US" dirty="0" smtClean="0"/>
              <a:t>(ii) cross-sectional variation within employee groups and over time on relative risk exposure/risk-bearing capacity?</a:t>
            </a:r>
          </a:p>
          <a:p>
            <a:pPr lvl="1"/>
            <a:r>
              <a:rPr lang="en-US" dirty="0" smtClean="0"/>
              <a:t>(iii) variation in optimum payouts: salary replacement (subject to co-insurance) vs. retraining/human capital renewal, other adjustment assistance </a:t>
            </a:r>
          </a:p>
          <a:p>
            <a:pPr marL="457200" lvl="1" indent="0">
              <a:buNone/>
            </a:pPr>
            <a:r>
              <a:rPr lang="en-US" dirty="0" smtClean="0"/>
              <a:t>--Subject to shareholder opportunism? Transactions that reduce capacity of firm to make insurance payouts.  </a:t>
            </a:r>
          </a:p>
          <a:p>
            <a:pPr marL="457200" lvl="1" indent="0">
              <a:buNone/>
            </a:pPr>
            <a:r>
              <a:rPr lang="en-US" dirty="0" smtClean="0"/>
              <a:t>--Subject to Business reversals that undermine the firm’s capacity to make payouts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5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Firm-level displacement insurance?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800" dirty="0" smtClean="0"/>
              <a:t>Protecting the Firm-level Insurance Promise</a:t>
            </a:r>
          </a:p>
          <a:p>
            <a:pPr marL="914400" lvl="2" indent="0">
              <a:buNone/>
            </a:pPr>
            <a:r>
              <a:rPr lang="en-US" sz="2800" dirty="0" smtClean="0"/>
              <a:t>-- Separate </a:t>
            </a:r>
            <a:r>
              <a:rPr lang="en-US" sz="2800" dirty="0"/>
              <a:t>Funds, like Defined Benefit Pension </a:t>
            </a:r>
            <a:r>
              <a:rPr lang="en-US" sz="2800" dirty="0" smtClean="0"/>
              <a:t>Plans (reinvestment risk?  Assumed rates of return?) </a:t>
            </a:r>
          </a:p>
          <a:p>
            <a:pPr marL="914400" lvl="2" indent="0">
              <a:buNone/>
            </a:pPr>
            <a:r>
              <a:rPr lang="en-US" sz="2800" dirty="0" smtClean="0"/>
              <a:t>--  Third </a:t>
            </a:r>
            <a:r>
              <a:rPr lang="en-US" sz="2800" dirty="0"/>
              <a:t>Party Insurers (Moral Hazard </a:t>
            </a:r>
            <a:r>
              <a:rPr lang="en-US" sz="2800" dirty="0" smtClean="0"/>
              <a:t>risks)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r>
              <a:rPr lang="en-US" sz="2800" dirty="0" smtClean="0"/>
              <a:t>BIG Problem: If left to single firm choice, consequence could be adverse selection effect in employee recruitment</a:t>
            </a:r>
            <a:endParaRPr lang="en-US" sz="2800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61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failure: government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can provide insurance that no single firm can provide </a:t>
            </a:r>
          </a:p>
          <a:p>
            <a:r>
              <a:rPr lang="en-US" dirty="0" smtClean="0"/>
              <a:t>Insurance </a:t>
            </a:r>
            <a:r>
              <a:rPr lang="en-US" dirty="0"/>
              <a:t>solutions: not just better risk-sharing or redistributive (“fairness”), but facilitates conservation/higher valued use of scare human resources </a:t>
            </a:r>
            <a:endParaRPr lang="en-US" dirty="0" smtClean="0"/>
          </a:p>
          <a:p>
            <a:r>
              <a:rPr lang="en-US" dirty="0" smtClean="0"/>
              <a:t>Helps address Slow Economic Growth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Reframe: Government “match”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Alternatives way to conceive of government role is new form of government/private sector match</a:t>
            </a:r>
          </a:p>
          <a:p>
            <a:r>
              <a:rPr lang="en-US" dirty="0" smtClean="0"/>
              <a:t>No one would think for firms to provide basic education to employees: core training is socially provided.  Government facilitates “start up” acquisition of human capital </a:t>
            </a:r>
          </a:p>
          <a:p>
            <a:r>
              <a:rPr lang="en-US" dirty="0" smtClean="0"/>
              <a:t>In an economy where competitive factors will likely impose continual adjustment costs, Government match may now include support for on-going acquisition of human capital </a:t>
            </a:r>
          </a:p>
          <a:p>
            <a:r>
              <a:rPr lang="en-US" dirty="0" smtClean="0"/>
              <a:t>Facilitates growth and productivity; augments employee bargaining power by strengthening outside options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6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managers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welfare of customers of systemic-risk bearing clients can be improved by only by improved economy-wide performance or by systemic risk reduction, what are the demands of “stewardship”?</a:t>
            </a:r>
          </a:p>
          <a:p>
            <a:r>
              <a:rPr lang="en-US" dirty="0" smtClean="0"/>
              <a:t>If genuinely active, not “passive,” what are the boundaries of activism where welfare enhancement requires collective action?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8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285998"/>
            <a:ext cx="11827043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400" b="1" dirty="0">
                <a:latin typeface="Garamond" panose="02020404030301010803" pitchFamily="18" charset="0"/>
              </a:rPr>
              <a:t>The broadcast will continue after the break</a:t>
            </a:r>
            <a:r>
              <a:rPr lang="en-US" sz="4400" b="1" dirty="0" smtClean="0">
                <a:latin typeface="Garamond" panose="02020404030301010803" pitchFamily="18" charset="0"/>
              </a:rPr>
              <a:t>.</a:t>
            </a:r>
            <a:br>
              <a:rPr lang="en-US" sz="4400" b="1" dirty="0" smtClean="0">
                <a:latin typeface="Garamond" panose="02020404030301010803" pitchFamily="18" charset="0"/>
              </a:rPr>
            </a:br>
            <a:r>
              <a:rPr lang="en-US" sz="4400" b="1" dirty="0">
                <a:latin typeface="Garamond" panose="02020404030301010803" pitchFamily="18" charset="0"/>
              </a:rPr>
              <a:t/>
            </a: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2400" b="1" dirty="0" smtClean="0">
                <a:latin typeface="Garamond" panose="02020404030301010803" pitchFamily="18" charset="0"/>
              </a:rPr>
              <a:t>Corporate </a:t>
            </a:r>
            <a:r>
              <a:rPr lang="en-US" sz="2400" b="1" dirty="0">
                <a:latin typeface="Garamond" panose="02020404030301010803" pitchFamily="18" charset="0"/>
              </a:rPr>
              <a:t>Governance “Counter-narratives”: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r>
              <a:rPr lang="en-US" sz="1800" b="1" dirty="0" smtClean="0">
                <a:latin typeface="Garamond" panose="02020404030301010803" pitchFamily="18" charset="0"/>
              </a:rPr>
              <a:t>On </a:t>
            </a:r>
            <a:r>
              <a:rPr lang="en-US" sz="1800" b="1" dirty="0">
                <a:latin typeface="Garamond" panose="02020404030301010803" pitchFamily="18" charset="0"/>
              </a:rPr>
              <a:t>Corporate Purpose and Shareholder Value(s) </a:t>
            </a:r>
            <a:r>
              <a:rPr lang="en-US" sz="1800" b="1" dirty="0" smtClean="0">
                <a:latin typeface="Garamond" panose="02020404030301010803" pitchFamily="18" charset="0"/>
              </a:rPr>
              <a:t/>
            </a:r>
            <a:br>
              <a:rPr lang="en-US" sz="1800" b="1" dirty="0" smtClean="0">
                <a:latin typeface="Garamond" panose="02020404030301010803" pitchFamily="18" charset="0"/>
              </a:rPr>
            </a:br>
            <a:r>
              <a:rPr lang="en-US" sz="1800" b="1" dirty="0" smtClean="0">
                <a:latin typeface="Garamond" panose="02020404030301010803" pitchFamily="18" charset="0"/>
              </a:rPr>
              <a:t>March 1, 2019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7701"/>
            <a:ext cx="8927432" cy="1666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2903" y="6224671"/>
            <a:ext cx="263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 pitchFamily="18" charset="0"/>
                <a:ea typeface="MS Mincho"/>
                <a:cs typeface="+mn-cs"/>
              </a:rPr>
              <a:t>Follow @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 pitchFamily="18" charset="0"/>
                <a:ea typeface="MS Mincho"/>
                <a:cs typeface="+mn-cs"/>
              </a:rPr>
              <a:t>MillsteinCenter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</p:txBody>
      </p:sp>
      <p:pic>
        <p:nvPicPr>
          <p:cNvPr id="8" name="Picture 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87" y="6164862"/>
            <a:ext cx="48895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58FCA-B5E2-DE4C-A81D-03D75C61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1325563"/>
          </a:xfrm>
        </p:spPr>
        <p:txBody>
          <a:bodyPr/>
          <a:lstStyle/>
          <a:p>
            <a:pPr algn="ctr"/>
            <a:r>
              <a:rPr lang="en-US" dirty="0"/>
              <a:t>Stakeholder Income Statement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9D799-67F6-7F40-BC20-014944397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97198"/>
              </p:ext>
            </p:extLst>
          </p:nvPr>
        </p:nvGraphicFramePr>
        <p:xfrm>
          <a:off x="312420" y="1752580"/>
          <a:ext cx="10515600" cy="42492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6569391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857638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41496315"/>
                    </a:ext>
                  </a:extLst>
                </a:gridCol>
              </a:tblGrid>
              <a:tr h="720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Line </a:t>
                      </a:r>
                      <a:r>
                        <a:rPr lang="en-GB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Amount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Stakeholder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856093"/>
                  </a:ext>
                </a:extLst>
              </a:tr>
              <a:tr h="70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Sales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XXXXXX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Customers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27019998"/>
                  </a:ext>
                </a:extLst>
              </a:tr>
              <a:tr h="70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Wages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XXXXXX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Employees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80602865"/>
                  </a:ext>
                </a:extLst>
              </a:tr>
              <a:tr h="70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Cost </a:t>
                      </a:r>
                      <a:r>
                        <a:rPr lang="en-GB" sz="1600" dirty="0">
                          <a:effectLst/>
                        </a:rPr>
                        <a:t>of goods sold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XXXXXX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Suppliers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07275623"/>
                  </a:ext>
                </a:extLst>
              </a:tr>
              <a:tr h="70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Taxes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XXXXXX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Community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6753453"/>
                  </a:ext>
                </a:extLst>
              </a:tr>
              <a:tr h="70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Net </a:t>
                      </a:r>
                      <a:r>
                        <a:rPr lang="en-GB" sz="1600" dirty="0">
                          <a:effectLst/>
                        </a:rPr>
                        <a:t>Income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XXXXXX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Shareholders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874064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94A9A7E-4D1B-9E44-AFB8-1012FC56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07820"/>
            <a:ext cx="27764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3E4DB-7CD3-3A49-8006-99406D139582}"/>
              </a:ext>
            </a:extLst>
          </p:cNvPr>
          <p:cNvSpPr txBox="1"/>
          <p:nvPr/>
        </p:nvSpPr>
        <p:spPr>
          <a:xfrm>
            <a:off x="11091559" y="3381602"/>
            <a:ext cx="9502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Factor</a:t>
            </a:r>
          </a:p>
          <a:p>
            <a:r>
              <a:rPr lang="en-US" dirty="0"/>
              <a:t>Markets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0E11D5-28CA-604E-978C-FC0754A26D0A}"/>
              </a:ext>
            </a:extLst>
          </p:cNvPr>
          <p:cNvCxnSpPr/>
          <p:nvPr/>
        </p:nvCxnSpPr>
        <p:spPr>
          <a:xfrm flipH="1" flipV="1">
            <a:off x="8621486" y="2921330"/>
            <a:ext cx="2410691" cy="55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6AEB40-518D-4C4B-BF3F-63B7C6B236E0}"/>
              </a:ext>
            </a:extLst>
          </p:cNvPr>
          <p:cNvCxnSpPr>
            <a:cxnSpLocks/>
          </p:cNvCxnSpPr>
          <p:nvPr/>
        </p:nvCxnSpPr>
        <p:spPr>
          <a:xfrm flipH="1">
            <a:off x="8621486" y="3592513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0BE1E1-F9CD-2246-BC5D-FCCAAE30AF02}"/>
              </a:ext>
            </a:extLst>
          </p:cNvPr>
          <p:cNvCxnSpPr>
            <a:stCxn id="7" idx="1"/>
          </p:cNvCxnSpPr>
          <p:nvPr/>
        </p:nvCxnSpPr>
        <p:spPr>
          <a:xfrm flipH="1">
            <a:off x="8716488" y="3704768"/>
            <a:ext cx="2375071" cy="415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C6110C-27F5-F54B-A577-D49829D2E7D0}"/>
              </a:ext>
            </a:extLst>
          </p:cNvPr>
          <p:cNvCxnSpPr/>
          <p:nvPr/>
        </p:nvCxnSpPr>
        <p:spPr>
          <a:xfrm flipH="1">
            <a:off x="8763990" y="3877207"/>
            <a:ext cx="2268187" cy="94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48EA7A-EC3E-5D45-B1E1-1C8B140D2925}"/>
              </a:ext>
            </a:extLst>
          </p:cNvPr>
          <p:cNvCxnSpPr/>
          <p:nvPr/>
        </p:nvCxnSpPr>
        <p:spPr>
          <a:xfrm flipH="1">
            <a:off x="8918369" y="4060974"/>
            <a:ext cx="2113808" cy="154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98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 IV: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Within the Corporation and Corporate Purpose: The Inescapable Link</a:t>
            </a:r>
          </a:p>
        </p:txBody>
      </p:sp>
    </p:spTree>
    <p:extLst>
      <p:ext uri="{BB962C8B-B14F-4D97-AF65-F5344CB8AC3E}">
        <p14:creationId xmlns:p14="http://schemas.microsoft.com/office/powerpoint/2010/main" val="233605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0426"/>
            <a:ext cx="8534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Leo Strine and the Big Picture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276600"/>
            <a:ext cx="6400800" cy="23622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960101"/>
              </a:solidFill>
            </a:endParaRPr>
          </a:p>
          <a:p>
            <a:r>
              <a:rPr lang="en-US" dirty="0" smtClean="0">
                <a:solidFill>
                  <a:srgbClr val="960101"/>
                </a:solidFill>
              </a:rPr>
              <a:t>Mark </a:t>
            </a:r>
            <a:r>
              <a:rPr lang="en-US" dirty="0">
                <a:solidFill>
                  <a:srgbClr val="960101"/>
                </a:solidFill>
              </a:rPr>
              <a:t>J. </a:t>
            </a:r>
            <a:r>
              <a:rPr lang="en-US" dirty="0" smtClean="0">
                <a:solidFill>
                  <a:srgbClr val="960101"/>
                </a:solidFill>
              </a:rPr>
              <a:t>Roe</a:t>
            </a:r>
            <a:endParaRPr lang="en-US" dirty="0">
              <a:solidFill>
                <a:srgbClr val="960101"/>
              </a:solidFill>
            </a:endParaRPr>
          </a:p>
          <a:p>
            <a:r>
              <a:rPr lang="en-US" dirty="0" smtClean="0">
                <a:solidFill>
                  <a:srgbClr val="960101"/>
                </a:solidFill>
              </a:rPr>
              <a:t>Columbia Law School</a:t>
            </a:r>
          </a:p>
          <a:p>
            <a:r>
              <a:rPr lang="en-US" dirty="0" smtClean="0">
                <a:solidFill>
                  <a:srgbClr val="960101"/>
                </a:solidFill>
              </a:rPr>
              <a:t>Corporate Counter-Narratives</a:t>
            </a:r>
          </a:p>
          <a:p>
            <a:r>
              <a:rPr lang="en-US" dirty="0" smtClean="0">
                <a:solidFill>
                  <a:srgbClr val="960101"/>
                </a:solidFill>
              </a:rPr>
              <a:t>March 1, 2019</a:t>
            </a:r>
            <a:endParaRPr lang="en-US" dirty="0"/>
          </a:p>
          <a:p>
            <a:endParaRPr lang="en-US" dirty="0">
              <a:solidFill>
                <a:srgbClr val="960101"/>
              </a:solidFill>
            </a:endParaRPr>
          </a:p>
        </p:txBody>
      </p:sp>
      <p:pic>
        <p:nvPicPr>
          <p:cNvPr id="5" name="Picture 4" descr="Harvard Trademark Program log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93"/>
          <a:stretch/>
        </p:blipFill>
        <p:spPr bwMode="auto">
          <a:xfrm>
            <a:off x="5915025" y="5924550"/>
            <a:ext cx="51435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3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dirty="0"/>
              <a:t>Two Big Picture Ideas in the Academic Work of Leo Strine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One: The public corporation has to work, and be seen as working, </a:t>
            </a:r>
            <a:r>
              <a:rPr lang="en-US" b="1" i="1" u="sng" dirty="0" smtClean="0">
                <a:solidFill>
                  <a:srgbClr val="FF0000"/>
                </a:solidFill>
              </a:rPr>
              <a:t>for the average person.</a:t>
            </a:r>
          </a:p>
          <a:p>
            <a:r>
              <a:rPr lang="en-US" dirty="0" smtClean="0"/>
              <a:t>Two:  </a:t>
            </a:r>
            <a:r>
              <a:rPr lang="en-US" b="1" i="1" u="sng" dirty="0" smtClean="0">
                <a:solidFill>
                  <a:srgbClr val="FF0000"/>
                </a:solidFill>
              </a:rPr>
              <a:t>Stock-market short-termism</a:t>
            </a:r>
            <a:r>
              <a:rPr lang="en-US" dirty="0" smtClean="0"/>
              <a:t>, relentless trading, deeply </a:t>
            </a:r>
            <a:r>
              <a:rPr lang="en-US" b="1" i="1" u="sng" dirty="0" smtClean="0">
                <a:solidFill>
                  <a:srgbClr val="FF0000"/>
                </a:solidFill>
              </a:rPr>
              <a:t>damages</a:t>
            </a:r>
            <a:r>
              <a:rPr lang="en-US" dirty="0" smtClean="0"/>
              <a:t> the American corporation.</a:t>
            </a:r>
          </a:p>
          <a:p>
            <a:pPr lvl="1"/>
            <a:r>
              <a:rPr lang="en-US" dirty="0" smtClean="0"/>
              <a:t>Implicitly, short-termism causes the first problem.  (Not the only cause.)</a:t>
            </a:r>
          </a:p>
        </p:txBody>
      </p:sp>
    </p:spTree>
    <p:extLst>
      <p:ext uri="{BB962C8B-B14F-4D97-AF65-F5344CB8AC3E}">
        <p14:creationId xmlns:p14="http://schemas.microsoft.com/office/powerpoint/2010/main" val="9125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the first, I’m in complete agreement.</a:t>
            </a:r>
          </a:p>
          <a:p>
            <a:pPr lvl="1"/>
            <a:r>
              <a:rPr lang="en-US" dirty="0" smtClean="0"/>
              <a:t>1. For the corporation to be shielded from populist attacks, it has to work for enough people.</a:t>
            </a:r>
          </a:p>
          <a:p>
            <a:pPr lvl="1"/>
            <a:r>
              <a:rPr lang="en-US" dirty="0" smtClean="0"/>
              <a:t>2. The base purpose of our work is utilitarian, the greatest-good for the greatest number.</a:t>
            </a:r>
          </a:p>
          <a:p>
            <a:r>
              <a:rPr lang="en-US" dirty="0" smtClean="0"/>
              <a:t>On the second core issue in Leo </a:t>
            </a:r>
            <a:r>
              <a:rPr lang="en-US" dirty="0" err="1" smtClean="0"/>
              <a:t>Strine’s</a:t>
            </a:r>
            <a:r>
              <a:rPr lang="en-US" dirty="0" smtClean="0"/>
              <a:t> work, corrosive short-termism: what is the evidence that the economy suffers from short-termism?</a:t>
            </a:r>
          </a:p>
          <a:p>
            <a:r>
              <a:rPr lang="en-US" dirty="0" smtClean="0"/>
              <a:t>Which should we talk about, one or two?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2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which is the counter-narrative?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Stock-market short-termism is WIDELY seen as a core part of the modern public corporation.</a:t>
            </a:r>
          </a:p>
          <a:p>
            <a:r>
              <a:rPr lang="en-US" dirty="0" smtClean="0"/>
              <a:t>Examples follow.</a:t>
            </a:r>
          </a:p>
          <a:p>
            <a:r>
              <a:rPr lang="en-US" dirty="0" smtClean="0"/>
              <a:t>Here: the counter-narrative is that stock-market short-termism is NOT a deep, serious economy-wide problem.</a:t>
            </a:r>
          </a:p>
          <a:p>
            <a:r>
              <a:rPr lang="en-US" dirty="0" smtClean="0"/>
              <a:t>FIRST:  the generally accepted principle: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Martin Lipton’s </a:t>
            </a:r>
            <a:r>
              <a:rPr lang="en-US" sz="2800" dirty="0"/>
              <a:t>well-known, classic </a:t>
            </a:r>
            <a:r>
              <a:rPr lang="en-US" sz="2800" dirty="0"/>
              <a:t>justification to further empower managers to defeat hostile takeovers: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60101"/>
                </a:solidFill>
              </a:rPr>
              <a:t>“It would not be unfair,” he wrote, “to pose the policy issue as: </a:t>
            </a:r>
            <a:r>
              <a:rPr lang="en-US" b="1" i="1" dirty="0">
                <a:solidFill>
                  <a:srgbClr val="960101"/>
                </a:solidFill>
              </a:rPr>
              <a:t>Whether the long-term interests of the nation’s corporate system and economy should be jeopardized in order to benefit speculators interested . . . only in a quick profit . . . ?</a:t>
            </a:r>
            <a:r>
              <a:rPr lang="en-US" b="1" dirty="0">
                <a:solidFill>
                  <a:srgbClr val="960101"/>
                </a:solidFill>
              </a:rPr>
              <a:t>”</a:t>
            </a:r>
          </a:p>
          <a:p>
            <a:pPr lvl="1"/>
            <a:r>
              <a:rPr lang="en-US" dirty="0"/>
              <a:t>Martin Lipton, </a:t>
            </a:r>
            <a:r>
              <a:rPr lang="en-US" i="1" dirty="0"/>
              <a:t>Takeover Bids in the Target’s Boardroom</a:t>
            </a:r>
            <a:r>
              <a:rPr lang="en-US" dirty="0"/>
              <a:t>, 35 </a:t>
            </a:r>
            <a:r>
              <a:rPr lang="en-US" cap="small" dirty="0"/>
              <a:t>Bus. Law.</a:t>
            </a:r>
            <a:r>
              <a:rPr lang="en-US" dirty="0"/>
              <a:t> 101, 104 (1979).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1603" t="9037" r="64904" b="4669"/>
          <a:stretch/>
        </p:blipFill>
        <p:spPr bwMode="auto">
          <a:xfrm>
            <a:off x="3771900" y="1600201"/>
            <a:ext cx="4648200" cy="424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7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4937" t="11290" r="48147" b="4670"/>
          <a:stretch/>
        </p:blipFill>
        <p:spPr bwMode="auto">
          <a:xfrm>
            <a:off x="3300223" y="2036827"/>
            <a:ext cx="5363756" cy="3453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7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Leo Strine on Short-Termism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title says the thesis:  Leo </a:t>
            </a:r>
            <a:r>
              <a:rPr lang="en-US" dirty="0"/>
              <a:t>E. Strine, Jr., </a:t>
            </a:r>
            <a:r>
              <a:rPr lang="en-US" i="1" dirty="0"/>
              <a:t>One </a:t>
            </a:r>
            <a:r>
              <a:rPr lang="en-US" b="1" i="1" u="sng" dirty="0"/>
              <a:t>Fundamental</a:t>
            </a:r>
            <a:r>
              <a:rPr lang="en-US" i="1" dirty="0"/>
              <a:t> Corporate Governance Question We Face: </a:t>
            </a:r>
            <a:r>
              <a:rPr lang="en-US" b="1" i="1" u="sng" dirty="0"/>
              <a:t>Can Corporations Be Managed for the Long-Term </a:t>
            </a:r>
            <a:r>
              <a:rPr lang="en-US" i="1" dirty="0"/>
              <a:t>Unless Their Powerful Electorates Also Act and Think Long Term?</a:t>
            </a:r>
            <a:r>
              <a:rPr lang="en-US" dirty="0"/>
              <a:t>, 66 </a:t>
            </a:r>
            <a:r>
              <a:rPr lang="en-US" cap="small" dirty="0"/>
              <a:t>Bus. Law</a:t>
            </a:r>
            <a:r>
              <a:rPr lang="en-US" dirty="0"/>
              <a:t>. 1, 8, 11, 26 (2010</a:t>
            </a:r>
            <a:r>
              <a:rPr lang="en-US" dirty="0" smtClean="0"/>
              <a:t>).</a:t>
            </a:r>
          </a:p>
          <a:p>
            <a:r>
              <a:rPr lang="en-US" dirty="0"/>
              <a:t>“[D]</a:t>
            </a:r>
            <a:r>
              <a:rPr lang="en-US" dirty="0" err="1"/>
              <a:t>irectors</a:t>
            </a:r>
            <a:r>
              <a:rPr lang="en-US" dirty="0"/>
              <a:t> are increasingly vulnerable to pressure from activist investors . . . with </a:t>
            </a:r>
            <a:r>
              <a:rPr lang="en-US" b="1" i="1" dirty="0"/>
              <a:t>short-term objectives</a:t>
            </a:r>
            <a:r>
              <a:rPr lang="en-US" dirty="0"/>
              <a:t>,” he says, “lead[</a:t>
            </a:r>
            <a:r>
              <a:rPr lang="en-US" dirty="0" err="1"/>
              <a:t>ing</a:t>
            </a:r>
            <a:r>
              <a:rPr lang="en-US" dirty="0"/>
              <a:t> them] to . . . </a:t>
            </a:r>
            <a:r>
              <a:rPr lang="en-US" b="1" i="1" dirty="0"/>
              <a:t>sacrifice long-term performance for short-term shareholder wealth</a:t>
            </a:r>
            <a:r>
              <a:rPr lang="en-US" dirty="0"/>
              <a:t>.”</a:t>
            </a:r>
          </a:p>
          <a:p>
            <a:pPr lvl="1"/>
            <a:r>
              <a:rPr lang="en-US" dirty="0" smtClean="0"/>
              <a:t>Leo </a:t>
            </a:r>
            <a:r>
              <a:rPr lang="en-US" dirty="0"/>
              <a:t>E. Strine, Jr., </a:t>
            </a:r>
            <a:r>
              <a:rPr lang="en-US" i="1" dirty="0"/>
              <a:t>The Dangers of Denial: The Need for a Clear-Eyed Understanding of the Power and Accountability Structure Established by the Delaware General Corporation Law</a:t>
            </a:r>
            <a:r>
              <a:rPr lang="en-US" dirty="0"/>
              <a:t>, 50 </a:t>
            </a:r>
            <a:r>
              <a:rPr lang="en-US" cap="small" dirty="0"/>
              <a:t>Wake Forest L. Rev.</a:t>
            </a:r>
            <a:r>
              <a:rPr lang="en-US" dirty="0"/>
              <a:t> 761, 790-91 (2015). </a:t>
            </a:r>
            <a:endParaRPr lang="en-US" dirty="0" smtClean="0"/>
          </a:p>
          <a:p>
            <a:r>
              <a:rPr lang="en-US" dirty="0" smtClean="0"/>
              <a:t>Strine as corporate thinker not as corporate judge.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8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Bad economy-wide impact of stock-market short-termism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One:  </a:t>
            </a:r>
            <a:r>
              <a:rPr lang="en-US" b="1" u="sng" dirty="0">
                <a:solidFill>
                  <a:srgbClr val="FF0000"/>
                </a:solidFill>
              </a:rPr>
              <a:t>Cutbacks in capital expenditures</a:t>
            </a:r>
            <a:r>
              <a:rPr lang="en-US" dirty="0"/>
              <a:t>.</a:t>
            </a:r>
          </a:p>
          <a:p>
            <a:r>
              <a:rPr lang="en-US" dirty="0" smtClean="0"/>
              <a:t>Two:  Stock </a:t>
            </a:r>
            <a:r>
              <a:rPr lang="en-US" dirty="0"/>
              <a:t>buybacks </a:t>
            </a:r>
            <a:r>
              <a:rPr lang="en-US" b="1" u="sng" dirty="0" smtClean="0">
                <a:solidFill>
                  <a:srgbClr val="FF0000"/>
                </a:solidFill>
              </a:rPr>
              <a:t>starve </a:t>
            </a:r>
            <a:r>
              <a:rPr lang="en-US" b="1" u="sng" dirty="0">
                <a:solidFill>
                  <a:srgbClr val="FF0000"/>
                </a:solidFill>
              </a:rPr>
              <a:t>firms of cash</a:t>
            </a:r>
            <a:r>
              <a:rPr lang="en-US" dirty="0"/>
              <a:t>, necessitating</a:t>
            </a:r>
          </a:p>
          <a:p>
            <a:r>
              <a:rPr lang="en-US" dirty="0" smtClean="0"/>
              <a:t>Three</a:t>
            </a:r>
            <a:r>
              <a:rPr lang="en-US" dirty="0"/>
              <a:t>:  </a:t>
            </a:r>
            <a:r>
              <a:rPr lang="en-US" b="1" u="sng" dirty="0">
                <a:solidFill>
                  <a:srgbClr val="FF0000"/>
                </a:solidFill>
              </a:rPr>
              <a:t>Hit to </a:t>
            </a:r>
            <a:r>
              <a:rPr lang="en-US" b="1" u="sng" dirty="0" smtClean="0">
                <a:solidFill>
                  <a:srgbClr val="FF0000"/>
                </a:solidFill>
              </a:rPr>
              <a:t>R&amp;D </a:t>
            </a:r>
            <a:r>
              <a:rPr lang="en-US" dirty="0" smtClean="0"/>
              <a:t>(and capex and employee welfare)</a:t>
            </a:r>
            <a:endParaRPr lang="en-US" dirty="0"/>
          </a:p>
          <a:p>
            <a:r>
              <a:rPr lang="en-US" dirty="0" smtClean="0"/>
              <a:t>Four:  Stock market does </a:t>
            </a:r>
            <a:r>
              <a:rPr lang="en-US" b="1" u="sng" dirty="0" smtClean="0">
                <a:solidFill>
                  <a:srgbClr val="FF0000"/>
                </a:solidFill>
              </a:rPr>
              <a:t>not support longer-term innovation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Making the </a:t>
            </a:r>
            <a:r>
              <a:rPr lang="en-US" dirty="0"/>
              <a:t>economy </a:t>
            </a:r>
            <a:r>
              <a:rPr lang="en-US" dirty="0" smtClean="0"/>
              <a:t>much weaker than it should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285998"/>
            <a:ext cx="11827043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400" b="1" dirty="0">
                <a:latin typeface="Garamond" panose="02020404030301010803" pitchFamily="18" charset="0"/>
              </a:rPr>
              <a:t>The broadcast will continue after the break</a:t>
            </a:r>
            <a:r>
              <a:rPr lang="en-US" sz="4400" b="1" dirty="0" smtClean="0">
                <a:latin typeface="Garamond" panose="02020404030301010803" pitchFamily="18" charset="0"/>
              </a:rPr>
              <a:t>.</a:t>
            </a:r>
            <a:br>
              <a:rPr lang="en-US" sz="4400" b="1" dirty="0" smtClean="0">
                <a:latin typeface="Garamond" panose="02020404030301010803" pitchFamily="18" charset="0"/>
              </a:rPr>
            </a:br>
            <a:r>
              <a:rPr lang="en-US" sz="4400" b="1" dirty="0">
                <a:latin typeface="Garamond" panose="02020404030301010803" pitchFamily="18" charset="0"/>
              </a:rPr>
              <a:t/>
            </a: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2400" b="1" dirty="0" smtClean="0">
                <a:latin typeface="Garamond" panose="02020404030301010803" pitchFamily="18" charset="0"/>
              </a:rPr>
              <a:t>Corporate </a:t>
            </a:r>
            <a:r>
              <a:rPr lang="en-US" sz="2400" b="1" dirty="0">
                <a:latin typeface="Garamond" panose="02020404030301010803" pitchFamily="18" charset="0"/>
              </a:rPr>
              <a:t>Governance “Counter-narratives”: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r>
              <a:rPr lang="en-US" sz="1800" b="1" dirty="0" smtClean="0">
                <a:latin typeface="Garamond" panose="02020404030301010803" pitchFamily="18" charset="0"/>
              </a:rPr>
              <a:t>On </a:t>
            </a:r>
            <a:r>
              <a:rPr lang="en-US" sz="1800" b="1" dirty="0">
                <a:latin typeface="Garamond" panose="02020404030301010803" pitchFamily="18" charset="0"/>
              </a:rPr>
              <a:t>Corporate Purpose and Shareholder Value(s) </a:t>
            </a:r>
            <a:r>
              <a:rPr lang="en-US" sz="1800" b="1" dirty="0" smtClean="0">
                <a:latin typeface="Garamond" panose="02020404030301010803" pitchFamily="18" charset="0"/>
              </a:rPr>
              <a:t/>
            </a:r>
            <a:br>
              <a:rPr lang="en-US" sz="1800" b="1" dirty="0" smtClean="0">
                <a:latin typeface="Garamond" panose="02020404030301010803" pitchFamily="18" charset="0"/>
              </a:rPr>
            </a:br>
            <a:r>
              <a:rPr lang="en-US" sz="1800" b="1" dirty="0" smtClean="0">
                <a:latin typeface="Garamond" panose="02020404030301010803" pitchFamily="18" charset="0"/>
              </a:rPr>
              <a:t>March 1, 2019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7701"/>
            <a:ext cx="8927432" cy="1666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2903" y="6224671"/>
            <a:ext cx="263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 pitchFamily="18" charset="0"/>
                <a:ea typeface="MS Mincho"/>
                <a:cs typeface="+mn-cs"/>
              </a:rPr>
              <a:t>Follow @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 pitchFamily="18" charset="0"/>
                <a:ea typeface="MS Mincho"/>
                <a:cs typeface="+mn-cs"/>
              </a:rPr>
              <a:t>MillsteinCenter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</p:txBody>
      </p:sp>
      <p:pic>
        <p:nvPicPr>
          <p:cNvPr id="8" name="Picture 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87" y="6164862"/>
            <a:ext cx="48895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5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</a:t>
            </a:r>
            <a:br>
              <a:rPr lang="en-US" dirty="0" smtClean="0"/>
            </a:br>
            <a:r>
              <a:rPr lang="en-US" sz="3100" dirty="0"/>
              <a:t>For stock-market-driven short-termism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Primarily firm-level</a:t>
            </a:r>
          </a:p>
          <a:p>
            <a:pPr lvl="1"/>
            <a:r>
              <a:rPr lang="en-US" dirty="0" smtClean="0"/>
              <a:t>Divided</a:t>
            </a:r>
            <a:endParaRPr lang="en-US" dirty="0"/>
          </a:p>
          <a:p>
            <a:pPr lvl="1"/>
            <a:r>
              <a:rPr lang="en-US" dirty="0"/>
              <a:t>Do firms with more stable shareholder base do more R&amp;D? Do they invest more?</a:t>
            </a:r>
          </a:p>
          <a:p>
            <a:pPr lvl="1"/>
            <a:r>
              <a:rPr lang="en-US" dirty="0"/>
              <a:t>Do hedge fund interventions degrade long-term shareholder returns or not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Hard to extrapolate </a:t>
            </a:r>
            <a:r>
              <a:rPr lang="en-US" b="1" i="1" dirty="0" smtClean="0"/>
              <a:t>economy-wide</a:t>
            </a:r>
            <a:r>
              <a:rPr lang="en-US" dirty="0" smtClean="0"/>
              <a:t> impact from firm-level evidence </a:t>
            </a:r>
          </a:p>
          <a:p>
            <a:pPr lvl="1"/>
            <a:r>
              <a:rPr lang="en-US" dirty="0" smtClean="0"/>
              <a:t>Even if there’s a loss, is any loss made up for elsewhere---private ownership, other public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Points: 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4582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Results (and then graphics)</a:t>
            </a:r>
            <a:endParaRPr lang="en-US" dirty="0"/>
          </a:p>
          <a:p>
            <a:pPr lvl="1"/>
            <a:r>
              <a:rPr lang="en-US" b="1" dirty="0"/>
              <a:t>Capital spending </a:t>
            </a:r>
            <a:r>
              <a:rPr lang="en-US" dirty="0"/>
              <a:t>is declining, (1) since 2009 (2) </a:t>
            </a:r>
            <a:r>
              <a:rPr lang="en-US" b="1" dirty="0"/>
              <a:t>everywhere in the developed world</a:t>
            </a:r>
            <a:r>
              <a:rPr lang="en-US" dirty="0"/>
              <a:t>, even in nations lacking strong stock markets and shareholder activism</a:t>
            </a:r>
          </a:p>
          <a:p>
            <a:pPr lvl="1"/>
            <a:r>
              <a:rPr lang="en-US" b="1" dirty="0" err="1" smtClean="0"/>
              <a:t>Buybacks’</a:t>
            </a:r>
            <a:r>
              <a:rPr lang="en-US" dirty="0" smtClean="0"/>
              <a:t> </a:t>
            </a:r>
            <a:r>
              <a:rPr lang="en-US" dirty="0"/>
              <a:t>net cash impact approaches </a:t>
            </a:r>
            <a:r>
              <a:rPr lang="en-US" b="1" dirty="0"/>
              <a:t>zero</a:t>
            </a:r>
            <a:r>
              <a:rPr lang="en-US" dirty="0"/>
              <a:t>.  Borrow to buy back.</a:t>
            </a:r>
          </a:p>
          <a:p>
            <a:pPr lvl="1"/>
            <a:r>
              <a:rPr lang="en-US" b="1" dirty="0"/>
              <a:t>Cash isn’t being stripped</a:t>
            </a:r>
            <a:r>
              <a:rPr lang="en-US" dirty="0"/>
              <a:t>. Cash position is </a:t>
            </a:r>
            <a:r>
              <a:rPr lang="en-US" dirty="0" smtClean="0"/>
              <a:t>rising overall.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smtClean="0"/>
              <a:t>moving from larger, older firms to smaller, younger ones.</a:t>
            </a:r>
          </a:p>
          <a:p>
            <a:pPr lvl="1"/>
            <a:r>
              <a:rPr lang="en-US" b="1" dirty="0"/>
              <a:t>R&amp;D not declining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Structural reasons to be skeptical that the stock market kills R&amp;D</a:t>
            </a:r>
          </a:p>
          <a:p>
            <a:pPr lvl="2"/>
            <a:r>
              <a:rPr lang="en-US" dirty="0" smtClean="0"/>
              <a:t>Direction doesn’t say whether stock-market is holding back more R&amp;D</a:t>
            </a:r>
            <a:endParaRPr lang="en-US" dirty="0"/>
          </a:p>
          <a:p>
            <a:pPr lvl="1"/>
            <a:r>
              <a:rPr lang="en-US" b="1" dirty="0" smtClean="0"/>
              <a:t>Strong</a:t>
            </a:r>
            <a:r>
              <a:rPr lang="en-US" dirty="0" smtClean="0"/>
              <a:t> stock market support for longer-term firms. </a:t>
            </a:r>
            <a:endParaRPr lang="en-US" dirty="0"/>
          </a:p>
          <a:p>
            <a:r>
              <a:rPr lang="en-US" b="1" dirty="0" smtClean="0"/>
              <a:t>No </a:t>
            </a:r>
            <a:r>
              <a:rPr lang="en-US" b="1" dirty="0"/>
              <a:t>major consequence </a:t>
            </a:r>
            <a:r>
              <a:rPr lang="en-US" dirty="0"/>
              <a:t>of short-term </a:t>
            </a:r>
            <a:r>
              <a:rPr lang="en-US" dirty="0" smtClean="0"/>
              <a:t>narrative </a:t>
            </a:r>
            <a:r>
              <a:rPr lang="en-US" b="1" dirty="0" smtClean="0"/>
              <a:t>can </a:t>
            </a:r>
            <a:r>
              <a:rPr lang="en-US" b="1" dirty="0"/>
              <a:t>be found </a:t>
            </a:r>
            <a:r>
              <a:rPr lang="en-US" dirty="0"/>
              <a:t>in the economy-wide data or is hard to trace to the stock </a:t>
            </a:r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Pause:  doesn’t mean that can’t possibly find.  Does mean that not brought forward</a:t>
            </a:r>
            <a:r>
              <a:rPr lang="en-US" dirty="0"/>
              <a:t> </a:t>
            </a:r>
            <a:r>
              <a:rPr lang="en-US" dirty="0" smtClean="0"/>
              <a:t>and maybe can’t find.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Prominent complaint #1: </a:t>
            </a:r>
            <a:br>
              <a:rPr lang="en-US" dirty="0" smtClean="0"/>
            </a:br>
            <a:r>
              <a:rPr lang="en-US" dirty="0" smtClean="0"/>
              <a:t>Capital </a:t>
            </a:r>
            <a:r>
              <a:rPr lang="en-US" dirty="0"/>
              <a:t>spending is declining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Capital Expenditure/GDP, 1960-2016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169522"/>
            <a:ext cx="5444173" cy="3286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39957" y="5482060"/>
            <a:ext cx="899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The World Bank. Gross fixed capital formation (% of GDP). World Bank national accounts data, </a:t>
            </a:r>
            <a:r>
              <a:rPr lang="en-US" sz="105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https://data.worldbank.org/indicator/NE.GDI.FTOT.ZS?end=2016&amp;start=1960&amp;view=char</a:t>
            </a:r>
            <a:r>
              <a:rPr lang="en-US" sz="105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(accessed Jan. 8, 2018)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4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declining?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 1:  </a:t>
            </a:r>
            <a:r>
              <a:rPr lang="en-US" b="1" dirty="0">
                <a:solidFill>
                  <a:srgbClr val="C00000"/>
                </a:solidFill>
              </a:rPr>
              <a:t>stock-market trading and activist interventions</a:t>
            </a:r>
          </a:p>
          <a:p>
            <a:r>
              <a:rPr lang="en-US" dirty="0"/>
              <a:t>Hypothesis 2:  weak economy</a:t>
            </a:r>
          </a:p>
          <a:p>
            <a:r>
              <a:rPr lang="en-US" dirty="0"/>
              <a:t>Hypothesis 3:  economic change. Is Capex </a:t>
            </a:r>
            <a:r>
              <a:rPr lang="en-US" b="1" i="1" dirty="0">
                <a:solidFill>
                  <a:srgbClr val="C00000"/>
                </a:solidFill>
              </a:rPr>
              <a:t>also</a:t>
            </a:r>
            <a:r>
              <a:rPr lang="en-US" dirty="0"/>
              <a:t> declining where stock markets are </a:t>
            </a:r>
            <a:r>
              <a:rPr lang="en-US" b="1" i="1" dirty="0">
                <a:solidFill>
                  <a:srgbClr val="C00000"/>
                </a:solidFill>
              </a:rPr>
              <a:t>less</a:t>
            </a:r>
            <a:r>
              <a:rPr lang="en-US" dirty="0"/>
              <a:t> important than in the U.S</a:t>
            </a:r>
            <a:r>
              <a:rPr lang="en-US" dirty="0" smtClean="0"/>
              <a:t>.?</a:t>
            </a:r>
            <a:endParaRPr lang="en-US" dirty="0"/>
          </a:p>
          <a:p>
            <a:pPr lvl="1"/>
            <a:r>
              <a:rPr lang="en-US" dirty="0"/>
              <a:t>Post-industrial economies</a:t>
            </a:r>
          </a:p>
          <a:p>
            <a:pPr lvl="1"/>
            <a:r>
              <a:rPr lang="en-US" dirty="0"/>
              <a:t>Secular stagnation</a:t>
            </a:r>
          </a:p>
          <a:p>
            <a:pPr lvl="1"/>
            <a:r>
              <a:rPr lang="en-US" dirty="0"/>
              <a:t>China, India</a:t>
            </a:r>
          </a:p>
        </p:txBody>
      </p:sp>
    </p:spTree>
    <p:extLst>
      <p:ext uri="{BB962C8B-B14F-4D97-AF65-F5344CB8AC3E}">
        <p14:creationId xmlns:p14="http://schemas.microsoft.com/office/powerpoint/2010/main" val="4200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Weak Economy: Capacity </a:t>
            </a:r>
            <a:r>
              <a:rPr lang="en-US" sz="3200" b="1" dirty="0"/>
              <a:t>Utilization Over Time</a:t>
            </a:r>
            <a:br>
              <a:rPr lang="en-US" sz="3200" b="1" dirty="0"/>
            </a:br>
            <a:r>
              <a:rPr lang="en-US" sz="2400" b="1" dirty="0">
                <a:solidFill>
                  <a:srgbClr val="960101"/>
                </a:solidFill>
              </a:rPr>
              <a:t>Still hasn’t recovered from financial crisis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76400"/>
            <a:ext cx="4686300" cy="42060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636563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Source:  Federal Reserve Bank of St. Louis.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3581400"/>
            <a:ext cx="12954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9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Economic change: Is capex down elsewhere?</a:t>
            </a:r>
            <a:br>
              <a:rPr lang="en-US" sz="3200" dirty="0"/>
            </a:br>
            <a:r>
              <a:rPr lang="en-US" sz="2000" dirty="0"/>
              <a:t>Where stock markets are unimportant and activist interventions are rare?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The Similar Capital Expenditure Trends </a:t>
            </a:r>
            <a:r>
              <a:rPr lang="en-US" sz="2000" b="1" i="1" dirty="0"/>
              <a:t>throughout</a:t>
            </a:r>
            <a:r>
              <a:rPr lang="en-US" sz="2000" dirty="0"/>
              <a:t> the </a:t>
            </a:r>
            <a:r>
              <a:rPr lang="en-US" sz="2000" dirty="0"/>
              <a:t>OECD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01" y="5754728"/>
            <a:ext cx="84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760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Source: the World Bank National Accounts, Gross fixed capital formation (% of GDP), </a:t>
            </a:r>
            <a:r>
              <a:rPr lang="en-US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https://data.worldbank.org/indicator/NE.GDI.FTOT.ZS?end=2016&amp;start=1960&amp;view=char</a:t>
            </a:r>
            <a:r>
              <a:rPr lang="en-US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(accessed Jan. 2, 2018). Standard and Poor’s did a similar comparison, reproduced in Appendix Figure 7, showing North American capital expenditures moving in tandem with the rest of the world’s</a:t>
            </a:r>
            <a:r>
              <a:rPr lang="en-US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65760"/>
            <a:endParaRPr lang="en-US" sz="10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5760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Roe, Stock-Market Short-Termism’s Impact,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 Pa. L. Rev. 71 (2018).</a:t>
            </a:r>
          </a:p>
          <a:p>
            <a:pPr indent="365760"/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27652" y="1600201"/>
            <a:ext cx="5736697" cy="3971965"/>
            <a:chOff x="0" y="0"/>
            <a:chExt cx="9282642" cy="5629275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0" y="0"/>
              <a:ext cx="9282642" cy="5629275"/>
              <a:chOff x="0" y="0"/>
              <a:chExt cx="9282642" cy="5629275"/>
            </a:xfrm>
          </p:grpSpPr>
          <p:graphicFrame>
            <p:nvGraphicFramePr>
              <p:cNvPr id="19" name="Chart 18"/>
              <p:cNvGraphicFramePr>
                <a:graphicFrameLocks/>
              </p:cNvGraphicFramePr>
              <p:nvPr>
                <p:extLst/>
              </p:nvPr>
            </p:nvGraphicFramePr>
            <p:xfrm>
              <a:off x="4710642" y="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0" name="Chart 19"/>
              <p:cNvGraphicFramePr>
                <a:graphicFrameLocks/>
              </p:cNvGraphicFramePr>
              <p:nvPr>
                <p:extLst/>
              </p:nvPr>
            </p:nvGraphicFramePr>
            <p:xfrm>
              <a:off x="0" y="2847975"/>
              <a:ext cx="4577292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21" name="Chart 20"/>
              <p:cNvGraphicFramePr>
                <a:graphicFrameLocks/>
              </p:cNvGraphicFramePr>
              <p:nvPr>
                <p:extLst/>
              </p:nvPr>
            </p:nvGraphicFramePr>
            <p:xfrm>
              <a:off x="0" y="0"/>
              <a:ext cx="4567767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22" name="Chart 21"/>
              <p:cNvGraphicFramePr>
                <a:graphicFrameLocks/>
              </p:cNvGraphicFramePr>
              <p:nvPr>
                <p:extLst/>
              </p:nvPr>
            </p:nvGraphicFramePr>
            <p:xfrm>
              <a:off x="4701117" y="2886075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cxnSp>
          <p:nvCxnSpPr>
            <p:cNvPr id="16" name="Straight Connector 15"/>
            <p:cNvCxnSpPr/>
            <p:nvPr/>
          </p:nvCxnSpPr>
          <p:spPr>
            <a:xfrm flipV="1">
              <a:off x="3668062" y="845352"/>
              <a:ext cx="0" cy="1431334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 flipV="1">
              <a:off x="8402307" y="1085509"/>
              <a:ext cx="0" cy="121999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 flipV="1">
              <a:off x="8382744" y="3736840"/>
              <a:ext cx="0" cy="1421728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10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stock market the likely culprit?</a:t>
            </a:r>
          </a:p>
          <a:p>
            <a:pPr lvl="1"/>
            <a:r>
              <a:rPr lang="en-US" dirty="0" smtClean="0"/>
              <a:t>Movement </a:t>
            </a:r>
            <a:r>
              <a:rPr lang="en-US" dirty="0"/>
              <a:t>of basic manufacturing to China</a:t>
            </a:r>
          </a:p>
          <a:p>
            <a:pPr lvl="1"/>
            <a:r>
              <a:rPr lang="en-US" dirty="0"/>
              <a:t>Post-industrial economy uses less capital equipment</a:t>
            </a:r>
          </a:p>
          <a:p>
            <a:pPr lvl="1"/>
            <a:r>
              <a:rPr lang="en-US" dirty="0"/>
              <a:t>More efficient use of existing capital equipment</a:t>
            </a:r>
          </a:p>
          <a:p>
            <a:pPr lvl="1"/>
            <a:r>
              <a:rPr lang="en-US" dirty="0" smtClean="0"/>
              <a:t>Mismeasurement</a:t>
            </a:r>
          </a:p>
          <a:p>
            <a:pPr lvl="2"/>
            <a:r>
              <a:rPr lang="en-US" dirty="0" smtClean="0"/>
              <a:t>Hard assets are well-measured.  A long history of accounting science in measuring.</a:t>
            </a:r>
          </a:p>
          <a:p>
            <a:pPr lvl="2"/>
            <a:r>
              <a:rPr lang="en-US" dirty="0" smtClean="0"/>
              <a:t>Intangibles are not as well-measured.  The 21</a:t>
            </a:r>
            <a:r>
              <a:rPr lang="en-US" baseline="30000" dirty="0" smtClean="0"/>
              <a:t>st</a:t>
            </a:r>
            <a:r>
              <a:rPr lang="en-US" dirty="0" smtClean="0"/>
              <a:t> century advanced economies are more about intangibles than 20</a:t>
            </a:r>
            <a:r>
              <a:rPr lang="en-US" baseline="30000" dirty="0" smtClean="0"/>
              <a:t>th</a:t>
            </a:r>
            <a:r>
              <a:rPr lang="en-US" dirty="0" smtClean="0"/>
              <a:t> century economies.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cash disappearing?</a:t>
            </a:r>
            <a:br>
              <a:rPr lang="en-US" dirty="0" smtClean="0"/>
            </a:br>
            <a:r>
              <a:rPr lang="en-US" sz="3600" dirty="0"/>
              <a:t>Net </a:t>
            </a:r>
            <a:r>
              <a:rPr lang="en-US" sz="3600" dirty="0"/>
              <a:t>buybacks, net long-term borrowings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Rise in Both Net Stock Buybacks and in Net Borrowing in the S&amp;P 500, 1985-2016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65960" y="6031727"/>
            <a:ext cx="832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The </a:t>
            </a:r>
            <a:r>
              <a:rPr lang="en-US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compustat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was the source for the buyback data. </a:t>
            </a:r>
            <a:r>
              <a:rPr lang="en-US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Compustat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Industrial [Annual Data], Standard &amp; Poor’s [accessed various dates in Jan. 2018]. Retrieved from Wharton Research Data Service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Roe, Stock-Market Short-Termism’s Impact</a:t>
            </a:r>
            <a:r>
              <a:rPr lang="en-US" sz="1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167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 Pa. L. Rev. 71 (2018).</a:t>
            </a:r>
          </a:p>
          <a:p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276600" y="2514599"/>
          <a:ext cx="5410200" cy="321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Cash, bottom-line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Response: we know that hedge fund activists target firms with cash (the activists say “excess cash”) and force payouts, buybacks, and applications of cash.</a:t>
            </a:r>
          </a:p>
          <a:p>
            <a:r>
              <a:rPr lang="en-US" dirty="0" smtClean="0"/>
              <a:t>So </a:t>
            </a:r>
            <a:r>
              <a:rPr lang="en-US" dirty="0"/>
              <a:t>what’s happening to cash overall?</a:t>
            </a:r>
          </a:p>
        </p:txBody>
      </p:sp>
    </p:spTree>
    <p:extLst>
      <p:ext uri="{BB962C8B-B14F-4D97-AF65-F5344CB8AC3E}">
        <p14:creationId xmlns:p14="http://schemas.microsoft.com/office/powerpoint/2010/main" val="318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1"/>
            <a:ext cx="7620000" cy="131140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dirty="0"/>
              <a:t>S&amp;P 500 Cash-on-hand as Portion of GDP, 1971-2016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743200" y="1730086"/>
          <a:ext cx="6781800" cy="413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 II: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“Counter Counter-Narratives”: Corporate Governance’s Limited Role in the Current Malaise</a:t>
            </a:r>
          </a:p>
        </p:txBody>
      </p:sp>
    </p:spTree>
    <p:extLst>
      <p:ext uri="{BB962C8B-B14F-4D97-AF65-F5344CB8AC3E}">
        <p14:creationId xmlns:p14="http://schemas.microsoft.com/office/powerpoint/2010/main" val="622239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Prominent </a:t>
            </a:r>
            <a:r>
              <a:rPr lang="en-US" dirty="0"/>
              <a:t>Complaint </a:t>
            </a:r>
            <a:r>
              <a:rPr lang="en-US" dirty="0" smtClean="0"/>
              <a:t>#3</a:t>
            </a:r>
            <a:r>
              <a:rPr lang="en-US" dirty="0"/>
              <a:t>, R&amp;D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18523" y="1083564"/>
            <a:ext cx="6008345" cy="2681478"/>
            <a:chOff x="1773239" y="1014984"/>
            <a:chExt cx="8011127" cy="3575304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1773239" y="1316736"/>
            <a:ext cx="8011127" cy="3273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773239" y="1014984"/>
              <a:ext cx="8011127" cy="301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R&amp;D Spending in U.S. as a Proportion of GDP, 1977-2016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73909" y="3991357"/>
            <a:ext cx="2793490" cy="35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R&amp;D Expenditures in the Non-Financial S&amp;P 500, 1975-2016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991357"/>
            <a:ext cx="2930866" cy="35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R&amp;D in the Non-Financial S&amp;P 500, Scaled by GDP, 1975-2016</a:t>
            </a: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3073909" y="4343401"/>
          <a:ext cx="2793491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/>
          </p:nvPr>
        </p:nvGraphicFramePr>
        <p:xfrm>
          <a:off x="6096000" y="4343399"/>
          <a:ext cx="2930866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36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could be more.</a:t>
            </a:r>
          </a:p>
          <a:p>
            <a:r>
              <a:rPr lang="en-US" dirty="0" smtClean="0"/>
              <a:t>I.e., perhaps the stock market is holding the economy back from even more (good) R&amp;D</a:t>
            </a:r>
          </a:p>
          <a:p>
            <a:pPr lvl="1"/>
            <a:r>
              <a:rPr lang="en-US" dirty="0" smtClean="0"/>
              <a:t>Hard to measure.</a:t>
            </a:r>
          </a:p>
          <a:p>
            <a:pPr lvl="1"/>
            <a:r>
              <a:rPr lang="en-US" dirty="0" smtClean="0"/>
              <a:t>Burden of proof:  critics have not shown an economy-wide hit to R&amp;D </a:t>
            </a:r>
          </a:p>
          <a:p>
            <a:r>
              <a:rPr lang="en-US" dirty="0" smtClean="0"/>
              <a:t>But we could judge whether the stock market can and does support future-oriented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/>
              <a:t>The Stock Market Doesn’t Support the Long-Term and </a:t>
            </a:r>
            <a:r>
              <a:rPr lang="en-US" sz="3600" dirty="0"/>
              <a:t>Innovation</a:t>
            </a:r>
            <a:r>
              <a:rPr lang="en-US" altLang="en-US" sz="6600" dirty="0">
                <a:ea typeface="Times New Roman" panose="02020603050405020304" pitchFamily="18" charset="0"/>
              </a:rPr>
              <a:t/>
            </a:r>
            <a:br>
              <a:rPr lang="en-US" altLang="en-US" sz="6600" dirty="0"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667001" y="1109664"/>
          <a:ext cx="7162799" cy="4286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401">
                  <a:extLst>
                    <a:ext uri="{9D8B030D-6E8A-4147-A177-3AD203B41FA5}">
                      <a16:colId xmlns:a16="http://schemas.microsoft.com/office/drawing/2014/main" val="3211457539"/>
                    </a:ext>
                  </a:extLst>
                </a:gridCol>
                <a:gridCol w="2565109">
                  <a:extLst>
                    <a:ext uri="{9D8B030D-6E8A-4147-A177-3AD203B41FA5}">
                      <a16:colId xmlns:a16="http://schemas.microsoft.com/office/drawing/2014/main" val="166652657"/>
                    </a:ext>
                  </a:extLst>
                </a:gridCol>
                <a:gridCol w="3625289">
                  <a:extLst>
                    <a:ext uri="{9D8B030D-6E8A-4147-A177-3AD203B41FA5}">
                      <a16:colId xmlns:a16="http://schemas.microsoft.com/office/drawing/2014/main" val="294625494"/>
                    </a:ext>
                  </a:extLst>
                </a:gridCol>
              </a:tblGrid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Rank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Company Name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Market Cap ($Billions)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647122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effectLst/>
                        </a:rPr>
                        <a:t>1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Apple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</a:rPr>
                        <a:t>1054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894809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effectLst/>
                        </a:rPr>
                        <a:t>2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Amazon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947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976548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effectLst/>
                        </a:rPr>
                        <a:t>3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Microsoft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</a:rPr>
                        <a:t>868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110712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effectLst/>
                        </a:rPr>
                        <a:t>4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</a:rPr>
                        <a:t>Alphabet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+mn-ea"/>
                        </a:rPr>
                        <a:t> (Google)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812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827891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effectLst/>
                        </a:rPr>
                        <a:t>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Facebook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</a:rPr>
                        <a:t>463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365135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Johnson &amp; Johnson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893139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Exxon Mobil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908424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Walmart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279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878053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AT&amp;T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177638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Home Depot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409545"/>
                  </a:ext>
                </a:extLst>
              </a:tr>
            </a:tbl>
          </a:graphicData>
        </a:graphic>
      </p:graphicFrame>
      <p:sp>
        <p:nvSpPr>
          <p:cNvPr id="23" name="Rectangle 22"/>
          <p:cNvSpPr>
            <a:spLocks noChangeAspect="1" noChangeArrowheads="1"/>
          </p:cNvSpPr>
          <p:nvPr/>
        </p:nvSpPr>
        <p:spPr bwMode="auto">
          <a:xfrm>
            <a:off x="3992563" y="871102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/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4" name="Title 3"/>
          <p:cNvSpPr>
            <a:spLocks noGrp="1" noChangeAspect="1"/>
          </p:cNvSpPr>
          <p:nvPr/>
        </p:nvSpPr>
        <p:spPr bwMode="auto">
          <a:xfrm>
            <a:off x="6151563" y="3481388"/>
            <a:ext cx="4519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3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763964" y="3068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763963" y="329672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3810000" y="2271862"/>
            <a:ext cx="909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 sz="6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867400"/>
            <a:ext cx="637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bmk="Table_1">
                <a:solidFill>
                  <a:prstClr val="black"/>
                </a:solidFill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 </a:t>
            </a:r>
            <a:r>
              <a:rPr lang="en-US" altLang="en-US" b="1" dirty="0" bmk="Table_1">
                <a:solidFill>
                  <a:prstClr val="black"/>
                </a:solidFill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Largest U.S. Nonfinancial Public Firms, by Stock Market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the (Counter?-)Narrative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evidence is not there that stock-market-driven short-termism is killing the economy.</a:t>
            </a:r>
          </a:p>
          <a:p>
            <a:r>
              <a:rPr lang="en-US" dirty="0" smtClean="0"/>
              <a:t>Why the gap between rhetoric and data?</a:t>
            </a:r>
          </a:p>
          <a:p>
            <a:r>
              <a:rPr lang="en-US" dirty="0" smtClean="0"/>
              <a:t>Probably the first issue:  the corporation is seen as not delivering.  Policymakers, media who don’t want to attack capitalism and shareholders, latch onto shareholding gone awry---short-termism. </a:t>
            </a:r>
          </a:p>
          <a:p>
            <a:pPr lvl="1"/>
            <a:r>
              <a:rPr lang="en-US" dirty="0" smtClean="0"/>
              <a:t>But they’re really complaining about fairness, with short-termism spurious.</a:t>
            </a:r>
          </a:p>
          <a:p>
            <a:r>
              <a:rPr lang="en-US" dirty="0" smtClean="0"/>
              <a:t>Risks: misdirected remedies</a:t>
            </a:r>
          </a:p>
          <a:p>
            <a:pPr lvl="1"/>
            <a:r>
              <a:rPr lang="en-US" dirty="0" smtClean="0"/>
              <a:t>E.g., can’t reduce inequality meaningfully through short-termism.</a:t>
            </a:r>
          </a:p>
          <a:p>
            <a:pPr lvl="1"/>
            <a:r>
              <a:rPr lang="en-US" dirty="0" smtClean="0"/>
              <a:t>If reduced  competition is the problem….</a:t>
            </a:r>
          </a:p>
        </p:txBody>
      </p:sp>
    </p:spTree>
    <p:extLst>
      <p:ext uri="{BB962C8B-B14F-4D97-AF65-F5344CB8AC3E}">
        <p14:creationId xmlns:p14="http://schemas.microsoft.com/office/powerpoint/2010/main" val="5652272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94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606872" y="1334269"/>
            <a:ext cx="8978259" cy="2322585"/>
          </a:xfrm>
        </p:spPr>
        <p:txBody>
          <a:bodyPr/>
          <a:lstStyle/>
          <a:p>
            <a:r>
              <a:rPr lang="en-US" sz="4000" b="1" dirty="0"/>
              <a:t>Power within the Corporation and Corporate Purpose: The Inescapable Link</a:t>
            </a:r>
            <a:endParaRPr lang="en-US" sz="4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6355" y="5495084"/>
            <a:ext cx="4481436" cy="52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Jill E. Fisch</a:t>
            </a:r>
          </a:p>
        </p:txBody>
      </p:sp>
    </p:spTree>
    <p:extLst>
      <p:ext uri="{BB962C8B-B14F-4D97-AF65-F5344CB8AC3E}">
        <p14:creationId xmlns:p14="http://schemas.microsoft.com/office/powerpoint/2010/main" val="393916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40AC-1082-0540-98CC-0113B7FB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Starting Premise – Is there an Urgent Need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BAB8F-4692-1344-BC71-411A0592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3664"/>
            <a:ext cx="10972800" cy="4525963"/>
          </a:xfrm>
        </p:spPr>
        <p:txBody>
          <a:bodyPr/>
          <a:lstStyle/>
          <a:p>
            <a:r>
              <a:rPr lang="en-US" dirty="0"/>
              <a:t>What is our data set?</a:t>
            </a:r>
          </a:p>
          <a:p>
            <a:r>
              <a:rPr lang="en-US" dirty="0"/>
              <a:t>Which corporate issues do we see?</a:t>
            </a:r>
          </a:p>
          <a:p>
            <a:r>
              <a:rPr lang="en-US" dirty="0"/>
              <a:t>What are the factors that drive the average person’s level of trust?</a:t>
            </a:r>
          </a:p>
        </p:txBody>
      </p:sp>
    </p:spTree>
    <p:extLst>
      <p:ext uri="{BB962C8B-B14F-4D97-AF65-F5344CB8AC3E}">
        <p14:creationId xmlns:p14="http://schemas.microsoft.com/office/powerpoint/2010/main" val="2995178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2193-1CC7-C346-BE2A-1ED452F9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681" y="138112"/>
            <a:ext cx="9652000" cy="868363"/>
          </a:xfrm>
        </p:spPr>
        <p:txBody>
          <a:bodyPr/>
          <a:lstStyle/>
          <a:p>
            <a:r>
              <a:rPr lang="en-US" dirty="0"/>
              <a:t>Expectations for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269B-E96B-4042-AEFC-256E5210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20" y="1325568"/>
            <a:ext cx="10972800" cy="4525963"/>
          </a:xfrm>
        </p:spPr>
        <p:txBody>
          <a:bodyPr/>
          <a:lstStyle/>
          <a:p>
            <a:r>
              <a:rPr lang="en-US" dirty="0"/>
              <a:t>Businesses today are bigger</a:t>
            </a:r>
          </a:p>
          <a:p>
            <a:r>
              <a:rPr lang="en-US" dirty="0"/>
              <a:t>They are global</a:t>
            </a:r>
          </a:p>
          <a:p>
            <a:r>
              <a:rPr lang="en-US" dirty="0"/>
              <a:t>They are political actors</a:t>
            </a:r>
          </a:p>
          <a:p>
            <a:r>
              <a:rPr lang="en-US" dirty="0"/>
              <a:t>They are subject to the demands of an increasing number of stakeholders</a:t>
            </a:r>
          </a:p>
          <a:p>
            <a:r>
              <a:rPr lang="en-US" dirty="0"/>
              <a:t>They are interconnected</a:t>
            </a:r>
          </a:p>
          <a:p>
            <a:r>
              <a:rPr lang="en-US" dirty="0"/>
              <a:t>They are viewed as having access to more information and required to respond to that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538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BB80-FEA5-304D-9809-E302403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479" y="3"/>
            <a:ext cx="9652000" cy="868363"/>
          </a:xfrm>
        </p:spPr>
        <p:txBody>
          <a:bodyPr/>
          <a:lstStyle/>
          <a:p>
            <a:r>
              <a:rPr lang="en-US" dirty="0"/>
              <a:t>Corporations and Social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56396-1196-194B-A212-0617F7F00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15" y="1013273"/>
            <a:ext cx="11577404" cy="4525963"/>
          </a:xfrm>
        </p:spPr>
        <p:txBody>
          <a:bodyPr/>
          <a:lstStyle/>
          <a:p>
            <a:r>
              <a:rPr lang="en-US" dirty="0"/>
              <a:t>The myth of common purpose</a:t>
            </a:r>
          </a:p>
          <a:p>
            <a:r>
              <a:rPr lang="en-US" dirty="0"/>
              <a:t>Who decides a corporation’s social purpose?</a:t>
            </a:r>
          </a:p>
          <a:p>
            <a:pPr lvl="1"/>
            <a:r>
              <a:rPr lang="en-US" dirty="0"/>
              <a:t>Executives, directors, stockholders, other stakeholders, lawmakers, the average person?</a:t>
            </a:r>
          </a:p>
          <a:p>
            <a:pPr lvl="1"/>
            <a:r>
              <a:rPr lang="en-US" dirty="0"/>
              <a:t>How do we reconcile differences and set priorities?</a:t>
            </a:r>
          </a:p>
          <a:p>
            <a:pPr lvl="1"/>
            <a:r>
              <a:rPr lang="en-US" dirty="0"/>
              <a:t>Issues of competence and expertise</a:t>
            </a:r>
          </a:p>
          <a:p>
            <a:pPr lvl="1"/>
            <a:r>
              <a:rPr lang="en-US" dirty="0"/>
              <a:t>What about agency costs?</a:t>
            </a:r>
          </a:p>
          <a:p>
            <a:r>
              <a:rPr lang="en-US" dirty="0"/>
              <a:t>Changing corporate purpose is not a response to wealth and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42385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7293-80A5-8743-9964-9E5809FD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42642"/>
            <a:ext cx="10198648" cy="868363"/>
          </a:xfrm>
        </p:spPr>
        <p:txBody>
          <a:bodyPr/>
          <a:lstStyle/>
          <a:p>
            <a:r>
              <a:rPr lang="en-US" dirty="0"/>
              <a:t>Corporations and Shareholder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41D2A-4AA2-9243-97AB-0F0BE430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416" y="1091396"/>
            <a:ext cx="10972800" cy="4525963"/>
          </a:xfrm>
        </p:spPr>
        <p:txBody>
          <a:bodyPr/>
          <a:lstStyle/>
          <a:p>
            <a:r>
              <a:rPr lang="en-US" dirty="0"/>
              <a:t>What do we mean by stewardship?</a:t>
            </a:r>
          </a:p>
          <a:p>
            <a:r>
              <a:rPr lang="en-US" dirty="0"/>
              <a:t>Does it mean compelling corporations to consider non-shareholder value?</a:t>
            </a:r>
          </a:p>
          <a:p>
            <a:r>
              <a:rPr lang="en-US" dirty="0"/>
              <a:t>Which non-shareholder values count?</a:t>
            </a:r>
          </a:p>
          <a:p>
            <a:r>
              <a:rPr lang="en-US" dirty="0"/>
              <a:t>Is shareholder value limited to economic value (cabining the short/long term debate)?</a:t>
            </a:r>
          </a:p>
          <a:p>
            <a:r>
              <a:rPr lang="en-US" dirty="0"/>
              <a:t>If shareholder value includes non-economic considerations, who decides what those considerations are?</a:t>
            </a:r>
          </a:p>
        </p:txBody>
      </p:sp>
    </p:spTree>
    <p:extLst>
      <p:ext uri="{BB962C8B-B14F-4D97-AF65-F5344CB8AC3E}">
        <p14:creationId xmlns:p14="http://schemas.microsoft.com/office/powerpoint/2010/main" val="23972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848" y="220717"/>
            <a:ext cx="9044152" cy="2483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Corporate Governance’s Limited Role in the </a:t>
            </a:r>
            <a:br>
              <a:rPr lang="en-US" dirty="0" smtClean="0"/>
            </a:br>
            <a:r>
              <a:rPr lang="en-US" dirty="0" smtClean="0"/>
              <a:t>Current Malaise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66848"/>
            <a:ext cx="9144000" cy="2490952"/>
          </a:xfrm>
        </p:spPr>
        <p:txBody>
          <a:bodyPr>
            <a:normAutofit fontScale="85000" lnSpcReduction="20000"/>
          </a:bodyPr>
          <a:lstStyle/>
          <a:p>
            <a:endParaRPr lang="en-US" sz="3000" dirty="0" smtClean="0"/>
          </a:p>
          <a:p>
            <a:r>
              <a:rPr lang="en-US" sz="3000" dirty="0" smtClean="0">
                <a:latin typeface="Bodoni MT" panose="02070603080606020203" pitchFamily="18" charset="0"/>
              </a:rPr>
              <a:t>Jeffrey N. Gordon </a:t>
            </a:r>
          </a:p>
          <a:p>
            <a:endParaRPr lang="en-US" dirty="0" smtClean="0"/>
          </a:p>
          <a:p>
            <a:r>
              <a:rPr lang="en-US" dirty="0" smtClean="0"/>
              <a:t>Columbia Law School Millstein Center Conference on </a:t>
            </a:r>
          </a:p>
          <a:p>
            <a:r>
              <a:rPr lang="en-US" dirty="0" smtClean="0"/>
              <a:t>Corporate Governance “Counter-narratives”: On Corporate Purpose and Shareholder Value(s)</a:t>
            </a:r>
          </a:p>
          <a:p>
            <a:r>
              <a:rPr lang="en-US" dirty="0" smtClean="0"/>
              <a:t>March 1, 2019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47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238E-418C-B24A-8E5C-073FB249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927" y="119497"/>
            <a:ext cx="13270533" cy="868363"/>
          </a:xfrm>
        </p:spPr>
        <p:txBody>
          <a:bodyPr/>
          <a:lstStyle/>
          <a:p>
            <a:r>
              <a:rPr lang="en-US" sz="3000" dirty="0"/>
              <a:t>Corporate Social Purpose and Agency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63AF-EBE5-2348-8BDD-89B733DD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7860"/>
            <a:ext cx="10972800" cy="5084343"/>
          </a:xfrm>
        </p:spPr>
        <p:txBody>
          <a:bodyPr/>
          <a:lstStyle/>
          <a:p>
            <a:r>
              <a:rPr lang="en-US" dirty="0"/>
              <a:t>I’ve written a fair amount on the increasing power and engagement of institutional investors</a:t>
            </a:r>
          </a:p>
          <a:p>
            <a:r>
              <a:rPr lang="en-US" dirty="0"/>
              <a:t>Typically, we mean asset managers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C57A4B3-9C1C-A543-9424-9CCB79679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5985" r="33856" b="54444"/>
          <a:stretch/>
        </p:blipFill>
        <p:spPr>
          <a:xfrm>
            <a:off x="1645934" y="3344104"/>
            <a:ext cx="7695161" cy="35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2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238E-418C-B24A-8E5C-073FB249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927" y="119497"/>
            <a:ext cx="13270533" cy="868363"/>
          </a:xfrm>
        </p:spPr>
        <p:txBody>
          <a:bodyPr/>
          <a:lstStyle/>
          <a:p>
            <a:r>
              <a:rPr lang="en-US" sz="3000" dirty="0"/>
              <a:t>Corporate Social Purpose and Agency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63AF-EBE5-2348-8BDD-89B733DD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984"/>
            <a:ext cx="10972800" cy="5084343"/>
          </a:xfrm>
        </p:spPr>
        <p:txBody>
          <a:bodyPr/>
          <a:lstStyle/>
          <a:p>
            <a:r>
              <a:rPr lang="en-US"/>
              <a:t>Asset </a:t>
            </a:r>
            <a:r>
              <a:rPr lang="en-US" dirty="0"/>
              <a:t>managers are not shareholders – they are intermediaries</a:t>
            </a:r>
          </a:p>
          <a:p>
            <a:r>
              <a:rPr lang="en-US" dirty="0"/>
              <a:t>As such, they have their own incentives and objectives</a:t>
            </a:r>
          </a:p>
          <a:p>
            <a:r>
              <a:rPr lang="en-US" dirty="0"/>
              <a:t>Are we talking about their objectives or those of their beneficiaries?</a:t>
            </a:r>
          </a:p>
        </p:txBody>
      </p:sp>
    </p:spTree>
    <p:extLst>
      <p:ext uri="{BB962C8B-B14F-4D97-AF65-F5344CB8AC3E}">
        <p14:creationId xmlns:p14="http://schemas.microsoft.com/office/powerpoint/2010/main" val="33360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1261-3EEA-C446-BC21-2EBFB2E9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whom does Larry Fink speak?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7A46-56F1-1144-9931-3177EF9F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3903689"/>
            <a:ext cx="10972800" cy="2603476"/>
          </a:xfrm>
        </p:spPr>
        <p:txBody>
          <a:bodyPr/>
          <a:lstStyle/>
          <a:p>
            <a:r>
              <a:rPr lang="en-US" dirty="0"/>
              <a:t>Himself?</a:t>
            </a:r>
          </a:p>
          <a:p>
            <a:r>
              <a:rPr lang="en-US" dirty="0"/>
              <a:t>BlackRock?</a:t>
            </a:r>
          </a:p>
          <a:p>
            <a:r>
              <a:rPr lang="en-US" dirty="0"/>
              <a:t>The shareholders in BlackRock’s mutual funds?</a:t>
            </a:r>
          </a:p>
          <a:p>
            <a:r>
              <a:rPr lang="en-US" dirty="0"/>
              <a:t>How do we decide what they value?</a:t>
            </a:r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6DA0041-CF30-3841-B335-13A53C06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32" y="1342101"/>
            <a:ext cx="4549889" cy="25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658A-90C7-1E4B-B799-E705BA846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Leo </a:t>
            </a:r>
            <a:r>
              <a:rPr lang="en-US" dirty="0" err="1"/>
              <a:t>Strine</a:t>
            </a:r>
            <a:r>
              <a:rPr lang="en-US" dirty="0"/>
              <a:t> and the Revolution to 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3C4E2-55C6-1747-B161-75027DE2C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Bruce Kogut</a:t>
            </a:r>
          </a:p>
          <a:p>
            <a:r>
              <a:rPr lang="en-US" dirty="0"/>
              <a:t>Graduate School of Business and Department of Sociology</a:t>
            </a:r>
          </a:p>
          <a:p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7706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022E2-D51A-2F40-8FAF-666EB2A5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41767-60A4-4F4E-B5C9-F492CCEA8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8A66A-47B0-6843-8E7B-D7945CB9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5307713"/>
            <a:ext cx="965200" cy="431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2BC62A-B266-7742-8681-6FE24700C457}"/>
              </a:ext>
            </a:extLst>
          </p:cNvPr>
          <p:cNvCxnSpPr>
            <a:cxnSpLocks/>
          </p:cNvCxnSpPr>
          <p:nvPr/>
        </p:nvCxnSpPr>
        <p:spPr>
          <a:xfrm flipV="1">
            <a:off x="7538484" y="5275814"/>
            <a:ext cx="893135" cy="55082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A75D4-0BEE-394A-BA7A-4B3319D510ED}"/>
              </a:ext>
            </a:extLst>
          </p:cNvPr>
          <p:cNvCxnSpPr>
            <a:cxnSpLocks/>
          </p:cNvCxnSpPr>
          <p:nvPr/>
        </p:nvCxnSpPr>
        <p:spPr>
          <a:xfrm flipV="1">
            <a:off x="7699527" y="5188685"/>
            <a:ext cx="893135" cy="55082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BA2276-9076-E24A-98FF-23DB46B35011}"/>
              </a:ext>
            </a:extLst>
          </p:cNvPr>
          <p:cNvSpPr txBox="1"/>
          <p:nvPr/>
        </p:nvSpPr>
        <p:spPr>
          <a:xfrm>
            <a:off x="185138" y="430746"/>
            <a:ext cx="6549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Individual S&amp;P Directors’ Donation and CEOs by Political Color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1C94CB-AFC9-A74D-9AD4-DC5B9BAD0FCF}"/>
              </a:ext>
            </a:extLst>
          </p:cNvPr>
          <p:cNvSpPr txBox="1"/>
          <p:nvPr/>
        </p:nvSpPr>
        <p:spPr>
          <a:xfrm>
            <a:off x="6283418" y="301565"/>
            <a:ext cx="5908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S&amp;P 500 Corporate PAC Political Color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F0A03-4BEF-2F48-8CD4-75D9B0D0DC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75" y="1984274"/>
            <a:ext cx="5683079" cy="3755239"/>
          </a:xfrm>
          <a:prstGeom prst="rect">
            <a:avLst/>
          </a:prstGeom>
        </p:spPr>
      </p:pic>
      <p:sp>
        <p:nvSpPr>
          <p:cNvPr id="12" name="Shape 90">
            <a:extLst>
              <a:ext uri="{FF2B5EF4-FFF2-40B4-BE49-F238E27FC236}">
                <a16:creationId xmlns:a16="http://schemas.microsoft.com/office/drawing/2014/main" id="{EB8C9F2F-F8A1-8E43-B02F-4AE4F441CB56}"/>
              </a:ext>
            </a:extLst>
          </p:cNvPr>
          <p:cNvSpPr txBox="1">
            <a:spLocks/>
          </p:cNvSpPr>
          <p:nvPr/>
        </p:nvSpPr>
        <p:spPr>
          <a:xfrm>
            <a:off x="0" y="225161"/>
            <a:ext cx="12192000" cy="806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Ideological Individuals, Bipartisan Firms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- Ideologically extreme directors increasing in proportion after 2008 Election Cycle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FBBBF-2065-814F-A89A-C8D70D395281}"/>
              </a:ext>
            </a:extLst>
          </p:cNvPr>
          <p:cNvSpPr txBox="1"/>
          <p:nvPr/>
        </p:nvSpPr>
        <p:spPr>
          <a:xfrm>
            <a:off x="342238" y="1691439"/>
            <a:ext cx="6549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Political Color (S&amp;P 500 Directors and CEOs)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D64EE-C512-9248-87B9-97F5B7C82BEA}"/>
              </a:ext>
            </a:extLst>
          </p:cNvPr>
          <p:cNvSpPr txBox="1"/>
          <p:nvPr/>
        </p:nvSpPr>
        <p:spPr>
          <a:xfrm>
            <a:off x="6689549" y="1704549"/>
            <a:ext cx="5908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500 Corporate PAC Political Color (based on expenditures to Candidates)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D46D0-FEDD-F94F-9D06-FFFA9BB1D2E7}"/>
              </a:ext>
            </a:extLst>
          </p:cNvPr>
          <p:cNvSpPr txBox="1"/>
          <p:nvPr/>
        </p:nvSpPr>
        <p:spPr>
          <a:xfrm>
            <a:off x="342238" y="5826642"/>
            <a:ext cx="550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Width of each bin is 0.25.  Contribution amount  deflated, with base year as 2016 election 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D6674-8E83-194A-9DA4-5E4B2F3C4A81}"/>
              </a:ext>
            </a:extLst>
          </p:cNvPr>
          <p:cNvSpPr txBox="1"/>
          <p:nvPr/>
        </p:nvSpPr>
        <p:spPr>
          <a:xfrm>
            <a:off x="6689549" y="5770045"/>
            <a:ext cx="5502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OpenSecrets.org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https://www.opensecrets.org/bulk-data/downloads#campaign-finance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Width of each bin is 0.25. Contribution amount  deflated, with base year as 2016  election 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0173BB-0F4B-7144-A94D-ADB81EDFF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8622"/>
          <a:stretch/>
        </p:blipFill>
        <p:spPr>
          <a:xfrm>
            <a:off x="40640" y="6502503"/>
            <a:ext cx="2766158" cy="351126"/>
          </a:xfrm>
          <a:prstGeom prst="rect">
            <a:avLst/>
          </a:prstGeom>
        </p:spPr>
      </p:pic>
      <p:sp>
        <p:nvSpPr>
          <p:cNvPr id="19" name="Shape 90">
            <a:extLst>
              <a:ext uri="{FF2B5EF4-FFF2-40B4-BE49-F238E27FC236}">
                <a16:creationId xmlns:a16="http://schemas.microsoft.com/office/drawing/2014/main" id="{32E1018B-786C-174E-B85C-EA25EEC62FFA}"/>
              </a:ext>
            </a:extLst>
          </p:cNvPr>
          <p:cNvSpPr txBox="1">
            <a:spLocks/>
          </p:cNvSpPr>
          <p:nvPr/>
        </p:nvSpPr>
        <p:spPr>
          <a:xfrm>
            <a:off x="0" y="225161"/>
            <a:ext cx="12192000" cy="806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Histogram of % Proportions of Elites and Firms by Political Color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53F0A5-F0DB-ED4B-827E-BFC27421F4CA}"/>
              </a:ext>
            </a:extLst>
          </p:cNvPr>
          <p:cNvSpPr txBox="1"/>
          <p:nvPr/>
        </p:nvSpPr>
        <p:spPr>
          <a:xfrm>
            <a:off x="342238" y="1691439"/>
            <a:ext cx="6549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Political Color (S&amp;P 500 Directors and CEOs)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9806A7-36AF-3D4B-85E9-875A65495EFF}"/>
              </a:ext>
            </a:extLst>
          </p:cNvPr>
          <p:cNvSpPr txBox="1"/>
          <p:nvPr/>
        </p:nvSpPr>
        <p:spPr>
          <a:xfrm>
            <a:off x="6689549" y="1704549"/>
            <a:ext cx="5908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500 Corporate PAC Political Color (based on expenditures to Candidates)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FF0CB7-04E5-7B47-8D9D-E703C0420465}"/>
              </a:ext>
            </a:extLst>
          </p:cNvPr>
          <p:cNvSpPr txBox="1"/>
          <p:nvPr/>
        </p:nvSpPr>
        <p:spPr>
          <a:xfrm>
            <a:off x="1759716" y="1224898"/>
            <a:ext cx="6549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Ideological Individuals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57C2B-2D19-1C4A-B844-6CB0456676BF}"/>
              </a:ext>
            </a:extLst>
          </p:cNvPr>
          <p:cNvSpPr txBox="1"/>
          <p:nvPr/>
        </p:nvSpPr>
        <p:spPr>
          <a:xfrm>
            <a:off x="8431619" y="1270984"/>
            <a:ext cx="6549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Bipartisan Firms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0E3E1-27B9-E744-856E-3F2FE3964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15" y="1935827"/>
            <a:ext cx="5918820" cy="37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9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0">
            <a:extLst>
              <a:ext uri="{FF2B5EF4-FFF2-40B4-BE49-F238E27FC236}">
                <a16:creationId xmlns:a16="http://schemas.microsoft.com/office/drawing/2014/main" id="{C39F9ECF-C87C-8241-94B5-98DCBDBA0C61}"/>
              </a:ext>
            </a:extLst>
          </p:cNvPr>
          <p:cNvSpPr txBox="1">
            <a:spLocks/>
          </p:cNvSpPr>
          <p:nvPr/>
        </p:nvSpPr>
        <p:spPr>
          <a:xfrm>
            <a:off x="0" y="156972"/>
            <a:ext cx="12192000" cy="806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Most Drastic Increase in Average Individual Contribution for The Very Wealthy in 2012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0CBE9-C85D-224C-A88C-1F419E8B62A3}"/>
              </a:ext>
            </a:extLst>
          </p:cNvPr>
          <p:cNvSpPr txBox="1"/>
          <p:nvPr/>
        </p:nvSpPr>
        <p:spPr>
          <a:xfrm>
            <a:off x="6941057" y="6124068"/>
            <a:ext cx="474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Contribution amount  deflated, with base year as 2016 election cycle.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6F33A-2661-8643-92CE-EC8033699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22"/>
          <a:stretch/>
        </p:blipFill>
        <p:spPr>
          <a:xfrm>
            <a:off x="40640" y="6502503"/>
            <a:ext cx="2766158" cy="351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3B32B-7732-114E-8539-3909811AE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19" y="1340334"/>
            <a:ext cx="7814260" cy="46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20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E456-A0D2-BF47-8786-9E8DBA46F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53680"/>
            <a:ext cx="10515600" cy="1863725"/>
          </a:xfrm>
        </p:spPr>
        <p:txBody>
          <a:bodyPr>
            <a:normAutofit/>
          </a:bodyPr>
          <a:lstStyle/>
          <a:p>
            <a:r>
              <a:rPr lang="en-US" dirty="0"/>
              <a:t>Stakeholder Governance, Complexity and 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23764-7515-4F4C-A04F-87EEF0A514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614410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Commentary by Eric Talley (Columbia)</a:t>
            </a:r>
          </a:p>
        </p:txBody>
      </p:sp>
    </p:spTree>
    <p:extLst>
      <p:ext uri="{BB962C8B-B14F-4D97-AF65-F5344CB8AC3E}">
        <p14:creationId xmlns:p14="http://schemas.microsoft.com/office/powerpoint/2010/main" val="38891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576" y="80389"/>
            <a:ext cx="11039791" cy="1034981"/>
          </a:xfrm>
        </p:spPr>
        <p:txBody>
          <a:bodyPr>
            <a:normAutofit/>
          </a:bodyPr>
          <a:lstStyle/>
          <a:p>
            <a:r>
              <a:rPr lang="en-US" altLang="en-US" sz="3600" smtClean="0"/>
              <a:t>Reservations </a:t>
            </a:r>
            <a:r>
              <a:rPr lang="en-US" altLang="en-US" sz="3600" dirty="0"/>
              <a:t>about </a:t>
            </a:r>
            <a:r>
              <a:rPr lang="en-US" altLang="en-US" sz="3600" dirty="0" smtClean="0"/>
              <a:t>Stakeholder Primacy approach</a:t>
            </a:r>
            <a:endParaRPr lang="en-US" altLang="en-US" sz="3600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799"/>
            <a:ext cx="11836400" cy="5198533"/>
          </a:xfrm>
        </p:spPr>
        <p:txBody>
          <a:bodyPr>
            <a:normAutofit/>
          </a:bodyPr>
          <a:lstStyle/>
          <a:p>
            <a:r>
              <a:rPr lang="en-US" altLang="en-US" dirty="0"/>
              <a:t>Relies on </a:t>
            </a:r>
            <a:r>
              <a:rPr lang="en-US" altLang="en-US" dirty="0" smtClean="0"/>
              <a:t>a hard-to-test enabling assertion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 smtClean="0"/>
              <a:t>Limiting </a:t>
            </a:r>
            <a:r>
              <a:rPr lang="en-US" altLang="en-US" dirty="0"/>
              <a:t>Accountability to </a:t>
            </a:r>
            <a:r>
              <a:rPr lang="en-US" altLang="en-US" dirty="0" smtClean="0"/>
              <a:t>SHs  </a:t>
            </a:r>
            <a:r>
              <a:rPr lang="en-US" altLang="en-US" dirty="0"/>
              <a:t>=&gt; </a:t>
            </a:r>
            <a:r>
              <a:rPr lang="en-US" altLang="en-US" dirty="0" smtClean="0"/>
              <a:t>Greater </a:t>
            </a:r>
            <a:r>
              <a:rPr lang="en-US" altLang="en-US" dirty="0"/>
              <a:t>Accountability to Overall </a:t>
            </a:r>
            <a:r>
              <a:rPr lang="en-US" altLang="en-US" dirty="0" smtClean="0"/>
              <a:t>Stakeholder Value</a:t>
            </a:r>
            <a:endParaRPr lang="en-US" altLang="en-US" dirty="0"/>
          </a:p>
          <a:p>
            <a:r>
              <a:rPr lang="en-US" altLang="en-US" dirty="0" smtClean="0"/>
              <a:t>Pretext and Accountability</a:t>
            </a:r>
          </a:p>
          <a:p>
            <a:pPr lvl="1"/>
            <a:r>
              <a:rPr lang="en-US" altLang="en-US" dirty="0" smtClean="0"/>
              <a:t>Will managers invoke stakeholder governance as a cover for agency costs / self-interest?</a:t>
            </a:r>
          </a:p>
          <a:p>
            <a:r>
              <a:rPr lang="en-US" altLang="en-US" dirty="0" smtClean="0"/>
              <a:t>Cognition and complexity:</a:t>
            </a:r>
          </a:p>
          <a:p>
            <a:pPr lvl="1"/>
            <a:r>
              <a:rPr lang="en-US" altLang="en-US" dirty="0" smtClean="0"/>
              <a:t>Even absent agency cost / monitoring issues “narrow constituency” </a:t>
            </a:r>
            <a:r>
              <a:rPr lang="en-US" altLang="en-US" dirty="0"/>
              <a:t>primacy may be second best </a:t>
            </a:r>
            <a:r>
              <a:rPr lang="en-US" altLang="en-US" dirty="0" smtClean="0"/>
              <a:t>proxy for stakeholder governance, </a:t>
            </a:r>
            <a:r>
              <a:rPr lang="en-US" altLang="en-US" i="1" dirty="0">
                <a:solidFill>
                  <a:srgbClr val="FF0000"/>
                </a:solidFill>
              </a:rPr>
              <a:t>even assuming that the appropriate goal is to maximize enterprise value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51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40" y="-16933"/>
            <a:ext cx="11039791" cy="1034981"/>
          </a:xfrm>
        </p:spPr>
        <p:txBody>
          <a:bodyPr>
            <a:normAutofit/>
          </a:bodyPr>
          <a:lstStyle/>
          <a:p>
            <a:r>
              <a:rPr lang="en-US" altLang="en-US" sz="3200"/>
              <a:t>Pilot Experiment Hypothetical (Preliminary):</a:t>
            </a:r>
            <a:br>
              <a:rPr lang="en-US" altLang="en-US" sz="3200"/>
            </a:br>
            <a:r>
              <a:rPr lang="en-US" altLang="en-US" sz="3200"/>
              <a:t> You are the manager of a public corporation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046" y="1009125"/>
            <a:ext cx="11599333" cy="52562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Task: Decide the firm’s “production” for current period: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Production could be any number between 0 and 5 (continuous scale)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Denote your choice with variable </a:t>
            </a:r>
            <a:r>
              <a:rPr lang="en-US" altLang="en-US" sz="2400" i="1" dirty="0"/>
              <a:t>“X”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Four Corporate Constituencies, each receiving a distinct individual payoff as a function of </a:t>
            </a:r>
            <a:r>
              <a:rPr lang="en-US" altLang="en-US" sz="2800" i="1" dirty="0"/>
              <a:t>X</a:t>
            </a:r>
            <a:r>
              <a:rPr lang="en-US" altLang="en-US" sz="2800" i="1" dirty="0" smtClean="0"/>
              <a:t>:</a:t>
            </a:r>
            <a:endParaRPr lang="en-US" alt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What </a:t>
            </a:r>
            <a:r>
              <a:rPr lang="en-US" altLang="en-US" sz="2800" dirty="0"/>
              <a:t>would you choose if told to maximize the expected welfare of….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Anne? Ben? Charles? Diane? Total </a:t>
            </a:r>
            <a:r>
              <a:rPr lang="en-US" altLang="en-US" sz="2400" dirty="0"/>
              <a:t>Enterprise Value (i.e., sum of all 4 </a:t>
            </a:r>
            <a:r>
              <a:rPr lang="en-US" altLang="en-US" sz="2400" dirty="0" smtClean="0"/>
              <a:t>payoffs</a:t>
            </a:r>
            <a:r>
              <a:rPr lang="en-US" altLang="en-US" sz="2400" dirty="0"/>
              <a:t>)?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1524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1524001" y="268364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33688"/>
            <a:ext cx="5486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578" y="-8826"/>
            <a:ext cx="9932038" cy="1034981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Constituents’ Respective Payoffs,</a:t>
            </a:r>
            <a:br>
              <a:rPr lang="en-US" altLang="en-US" sz="3600" dirty="0"/>
            </a:br>
            <a:r>
              <a:rPr lang="en-US" altLang="en-US" sz="3600" dirty="0"/>
              <a:t>Depicted Graphically</a:t>
            </a:r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29" y="1555956"/>
            <a:ext cx="6618287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0079815" y="1860756"/>
            <a:ext cx="1524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Enterprise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0156015" y="3703844"/>
            <a:ext cx="1524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Anne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0156015" y="3094244"/>
            <a:ext cx="1524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Ben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10156015" y="4618244"/>
            <a:ext cx="1524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Charles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10079815" y="5746956"/>
            <a:ext cx="1524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Diane</a:t>
            </a: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6498415" y="1327356"/>
            <a:ext cx="1676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$12.32 = 1</a:t>
            </a:r>
            <a:r>
              <a:rPr kumimoji="0" lang="en-US" altLang="en-US" sz="1400" b="1" i="1" u="none" strike="noStrike" kern="1200" cap="none" spc="0" normalizeH="0" baseline="3000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st</a:t>
            </a:r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Best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@ x=5</a:t>
            </a:r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 flipH="1">
            <a:off x="4974415" y="1671844"/>
            <a:ext cx="5181600" cy="0"/>
          </a:xfrm>
          <a:prstGeom prst="line">
            <a:avLst/>
          </a:prstGeom>
          <a:noFill/>
          <a:ln w="19050">
            <a:solidFill>
              <a:srgbClr val="99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3154572"/>
            <a:ext cx="3976769" cy="146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843456"/>
            <a:ext cx="10515600" cy="12454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Based on: </a:t>
            </a:r>
            <a:r>
              <a:rPr lang="en-US" sz="4000" b="1" i="1" dirty="0" smtClean="0"/>
              <a:t>Is Corporate Governance a First Order Cause of Economic Malaise</a:t>
            </a:r>
            <a:r>
              <a:rPr lang="en-US" sz="4000" i="1" dirty="0" smtClean="0"/>
              <a:t>? </a:t>
            </a:r>
            <a:endParaRPr lang="en-US" sz="40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3302877"/>
            <a:ext cx="10515600" cy="1292771"/>
          </a:xfrm>
        </p:spPr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(2018) </a:t>
            </a:r>
            <a:r>
              <a:rPr lang="en-US" i="1" dirty="0" smtClean="0">
                <a:solidFill>
                  <a:srgbClr val="C00000"/>
                </a:solidFill>
              </a:rPr>
              <a:t>Journal </a:t>
            </a:r>
            <a:r>
              <a:rPr lang="en-US" i="1" dirty="0">
                <a:solidFill>
                  <a:srgbClr val="C00000"/>
                </a:solidFill>
              </a:rPr>
              <a:t>of the British Academy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6(s1)</a:t>
            </a:r>
            <a:r>
              <a:rPr lang="en-US" dirty="0">
                <a:solidFill>
                  <a:srgbClr val="C00000"/>
                </a:solidFill>
              </a:rPr>
              <a:t>, 405–436.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C28-38F4-454B-ACB6-31975EE37C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6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3" y="41414"/>
            <a:ext cx="8576185" cy="914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Mean Total Enterprise Value Obtained,</a:t>
            </a:r>
            <a:br>
              <a:rPr lang="en-US" altLang="en-US" sz="3600" dirty="0"/>
            </a:br>
            <a:r>
              <a:rPr lang="en-US" altLang="en-US" sz="3600" dirty="0"/>
              <a:t>by </a:t>
            </a:r>
            <a:r>
              <a:rPr lang="en-US" altLang="en-US" sz="3600"/>
              <a:t>Assignment </a:t>
            </a:r>
            <a:r>
              <a:rPr lang="en-US" altLang="en-US" sz="3600" smtClean="0"/>
              <a:t>Pool</a:t>
            </a:r>
            <a:endParaRPr lang="en-US" altLang="en-US" sz="3600" dirty="0"/>
          </a:p>
        </p:txBody>
      </p:sp>
      <p:graphicFrame>
        <p:nvGraphicFramePr>
          <p:cNvPr id="336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14600" y="1371601"/>
          <a:ext cx="7543800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6943649" imgH="4848149" progId="Excel.Chart.8">
                  <p:embed/>
                </p:oleObj>
              </mc:Choice>
              <mc:Fallback>
                <p:oleObj name="Chart" r:id="rId4" imgW="6943649" imgH="4848149" progId="Excel.Chart.8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1"/>
                        <a:ext cx="7543800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3" name="Rectangle 7"/>
          <p:cNvSpPr>
            <a:spLocks noChangeArrowheads="1"/>
          </p:cNvSpPr>
          <p:nvPr/>
        </p:nvSpPr>
        <p:spPr bwMode="auto">
          <a:xfrm rot="-5400000">
            <a:off x="1344365" y="3853634"/>
            <a:ext cx="212615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Total Enterprise Value Obtained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5661" y="6002593"/>
            <a:ext cx="1179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N=53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6" y="103236"/>
            <a:ext cx="10095271" cy="914400"/>
          </a:xfrm>
        </p:spPr>
        <p:txBody>
          <a:bodyPr/>
          <a:lstStyle/>
          <a:p>
            <a:r>
              <a:rPr lang="en-US" altLang="en-US" sz="2800"/>
              <a:t>Why Might “Total Enterprise Value” Subjects Underperform the “Anne” and “Ben” Subjects?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107" y="1194619"/>
            <a:ext cx="11039791" cy="4982345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sz="2800" dirty="0"/>
              <a:t>Conjecture: Sound fiduciary principles in complex environments must articulate aspirations combining 2 factors: </a:t>
            </a:r>
            <a:r>
              <a:rPr lang="en-US" altLang="en-US" sz="2800" i="1" dirty="0"/>
              <a:t>Simplicity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Proximity</a:t>
            </a:r>
          </a:p>
          <a:p>
            <a:pPr marL="533400" indent="-533400">
              <a:buNone/>
            </a:pPr>
            <a:endParaRPr lang="en-US" altLang="en-US" sz="2800" i="1" dirty="0"/>
          </a:p>
          <a:p>
            <a:pPr marL="533400" indent="-533400">
              <a:buFont typeface="Wingdings" charset="2"/>
              <a:buAutoNum type="arabicPeriod"/>
            </a:pPr>
            <a:r>
              <a:rPr lang="en-US" altLang="en-US" sz="2800" dirty="0"/>
              <a:t>Simplicity:  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altLang="en-US" sz="2400" dirty="0"/>
              <a:t>Both Anne’s and Ben’s payoffs were far easier for subjects to comprehend than were the total enterprise payoffs (Anne’s in particular)</a:t>
            </a:r>
          </a:p>
          <a:p>
            <a:pPr marL="914400" lvl="1" indent="-457200">
              <a:buFont typeface="Wingdings" charset="2"/>
              <a:buChar char="§"/>
            </a:pPr>
            <a:endParaRPr lang="en-US" altLang="en-US" sz="2400" dirty="0"/>
          </a:p>
          <a:p>
            <a:pPr marL="533400" indent="-533400">
              <a:buFont typeface="Wingdings" charset="2"/>
              <a:buAutoNum type="arabicPeriod"/>
            </a:pPr>
            <a:r>
              <a:rPr lang="en-US" altLang="en-US" sz="2800" dirty="0"/>
              <a:t>Proximity: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altLang="en-US" sz="2400" dirty="0"/>
              <a:t>Both Anne’s and Ben’s payoffs served as reasonably accurate (albeit imperfect) proxies for Total Enterprise Value (Ben’s in particular)</a:t>
            </a:r>
          </a:p>
        </p:txBody>
      </p:sp>
    </p:spTree>
    <p:extLst>
      <p:ext uri="{BB962C8B-B14F-4D97-AF65-F5344CB8AC3E}">
        <p14:creationId xmlns:p14="http://schemas.microsoft.com/office/powerpoint/2010/main" val="38638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285998"/>
            <a:ext cx="11827043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400" b="1" dirty="0">
                <a:latin typeface="Garamond" panose="02020404030301010803" pitchFamily="18" charset="0"/>
              </a:rPr>
              <a:t>The broadcast will continue after the break</a:t>
            </a:r>
            <a:r>
              <a:rPr lang="en-US" sz="4400" b="1" dirty="0" smtClean="0">
                <a:latin typeface="Garamond" panose="02020404030301010803" pitchFamily="18" charset="0"/>
              </a:rPr>
              <a:t>.</a:t>
            </a:r>
            <a:br>
              <a:rPr lang="en-US" sz="4400" b="1" dirty="0" smtClean="0">
                <a:latin typeface="Garamond" panose="02020404030301010803" pitchFamily="18" charset="0"/>
              </a:rPr>
            </a:br>
            <a:r>
              <a:rPr lang="en-US" sz="4400" b="1" dirty="0">
                <a:latin typeface="Garamond" panose="02020404030301010803" pitchFamily="18" charset="0"/>
              </a:rPr>
              <a:t/>
            </a: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2400" b="1" dirty="0" smtClean="0">
                <a:latin typeface="Garamond" panose="02020404030301010803" pitchFamily="18" charset="0"/>
              </a:rPr>
              <a:t>Corporate </a:t>
            </a:r>
            <a:r>
              <a:rPr lang="en-US" sz="2400" b="1" dirty="0">
                <a:latin typeface="Garamond" panose="02020404030301010803" pitchFamily="18" charset="0"/>
              </a:rPr>
              <a:t>Governance “Counter-narratives”: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r>
              <a:rPr lang="en-US" sz="1800" b="1" dirty="0" smtClean="0">
                <a:latin typeface="Garamond" panose="02020404030301010803" pitchFamily="18" charset="0"/>
              </a:rPr>
              <a:t>On </a:t>
            </a:r>
            <a:r>
              <a:rPr lang="en-US" sz="1800" b="1" dirty="0">
                <a:latin typeface="Garamond" panose="02020404030301010803" pitchFamily="18" charset="0"/>
              </a:rPr>
              <a:t>Corporate Purpose and Shareholder Value(s) </a:t>
            </a:r>
            <a:r>
              <a:rPr lang="en-US" sz="1800" b="1" dirty="0" smtClean="0">
                <a:latin typeface="Garamond" panose="02020404030301010803" pitchFamily="18" charset="0"/>
              </a:rPr>
              <a:t/>
            </a:r>
            <a:br>
              <a:rPr lang="en-US" sz="1800" b="1" dirty="0" smtClean="0">
                <a:latin typeface="Garamond" panose="02020404030301010803" pitchFamily="18" charset="0"/>
              </a:rPr>
            </a:br>
            <a:r>
              <a:rPr lang="en-US" sz="1800" b="1" dirty="0" smtClean="0">
                <a:latin typeface="Garamond" panose="02020404030301010803" pitchFamily="18" charset="0"/>
              </a:rPr>
              <a:t>March 1, 2019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7701"/>
            <a:ext cx="8927432" cy="1666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2903" y="6224671"/>
            <a:ext cx="263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 pitchFamily="18" charset="0"/>
                <a:ea typeface="MS Mincho"/>
                <a:cs typeface="+mn-cs"/>
              </a:rPr>
              <a:t>Follow @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 pitchFamily="18" charset="0"/>
                <a:ea typeface="MS Mincho"/>
                <a:cs typeface="+mn-cs"/>
              </a:rPr>
              <a:t>MillsteinCenter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</p:txBody>
      </p:sp>
      <p:pic>
        <p:nvPicPr>
          <p:cNvPr id="8" name="Picture 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87" y="6164862"/>
            <a:ext cx="48895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952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 V: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Governance in the Context of Global Economic Circumstances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710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Issues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411" y="1582900"/>
            <a:ext cx="9208168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Unhappiness with economic performance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in nature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change (global) or corporate behavior (local)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governance not the problem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is global economic transition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governance change will not help and is likely to hurt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284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Dislocations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75836"/>
              </p:ext>
            </p:extLst>
          </p:nvPr>
        </p:nvGraphicFramePr>
        <p:xfrm>
          <a:off x="1343526" y="2018653"/>
          <a:ext cx="10515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325390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53849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Ordinary Cycles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correcting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down cycle/recovery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consequences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2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Cycles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Non-self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correcting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Extended down cycle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 consequences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98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9349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8" y="0"/>
            <a:ext cx="10495894" cy="67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85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4" y="96136"/>
            <a:ext cx="9595407" cy="67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69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86" y="302544"/>
            <a:ext cx="83343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27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6" y="0"/>
            <a:ext cx="8247875" cy="66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5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Current Malaise”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Inequality</a:t>
            </a:r>
          </a:p>
          <a:p>
            <a:r>
              <a:rPr lang="en-US" dirty="0" smtClean="0"/>
              <a:t>2. Economic Insecurity </a:t>
            </a:r>
          </a:p>
          <a:p>
            <a:r>
              <a:rPr lang="en-US" dirty="0" smtClean="0"/>
              <a:t>3. Slow Economic Growth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Throughout the OECD.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0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54" y="247653"/>
            <a:ext cx="9266572" cy="61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21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Symptomology</a:t>
            </a:r>
            <a:b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(Depression / Current Crisis)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663" y="1690688"/>
            <a:ext cx="6176211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Downturn (10 Years)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Imbalances/Deflation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Market Dislocations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22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Financial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(Payment Imbalances, Chronic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Surplus)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389" y="1945940"/>
            <a:ext cx="4997116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 – Self-Protection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 – Industrial Policy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– Macro Stimulation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 – Never Again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 Arabia – Oil Prices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934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6" y="252663"/>
            <a:ext cx="8669775" cy="64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05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Financial Markets</a:t>
            </a:r>
            <a:b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094" y="1789531"/>
            <a:ext cx="10515600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non-US Countries Have Good Choices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Account Deficits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Dollar Asset Accumulation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is Walking Tightrope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Dollar-Goods Exchange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Macro Deflationary Pressure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385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64" y="112702"/>
            <a:ext cx="7206916" cy="65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61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580036"/>
              </p:ext>
            </p:extLst>
          </p:nvPr>
        </p:nvGraphicFramePr>
        <p:xfrm>
          <a:off x="838200" y="1464677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666668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775901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86397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Crisis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8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Centralized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(AGR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Manufacturing)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Decentralized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(Manufacturing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Services)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35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Activity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Production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Global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(Consumption)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Local Distribution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56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Dislocation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0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6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 Income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Product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9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(Controlled)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(Uncontrolled)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10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41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4" y="500314"/>
            <a:ext cx="7423986" cy="5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154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300037"/>
            <a:ext cx="102393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32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42" y="146338"/>
            <a:ext cx="9697202" cy="65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“Corporate Governance”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Meaning: allocation of decision-making power and influence within the corporation; in particular (and especially in the US), the extent to which (and the means by which) shareholders exercise power.     </a:t>
            </a:r>
          </a:p>
          <a:p>
            <a:r>
              <a:rPr lang="en-US" dirty="0"/>
              <a:t> </a:t>
            </a:r>
            <a:r>
              <a:rPr lang="en-US" dirty="0" smtClean="0"/>
              <a:t>“Corporate </a:t>
            </a:r>
            <a:r>
              <a:rPr lang="en-US" dirty="0"/>
              <a:t>governance” is not static: difference corporate governance systems could evolve on the top of legal regimes that are relatively stationary (Gilson, 2018</a:t>
            </a:r>
            <a:r>
              <a:rPr lang="en-US" dirty="0" smtClean="0"/>
              <a:t>).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 Ownership structure is a key variable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a) </a:t>
            </a:r>
            <a:r>
              <a:rPr lang="en-US" i="1" dirty="0" smtClean="0"/>
              <a:t>diffuse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b) </a:t>
            </a:r>
            <a:r>
              <a:rPr lang="en-US" i="1" dirty="0" smtClean="0"/>
              <a:t>concentrated</a:t>
            </a:r>
            <a:r>
              <a:rPr lang="en-US" dirty="0" smtClean="0"/>
              <a:t>:  	(</a:t>
            </a:r>
            <a:r>
              <a:rPr lang="en-US" dirty="0" err="1" smtClean="0"/>
              <a:t>i</a:t>
            </a:r>
            <a:r>
              <a:rPr lang="en-US" dirty="0" smtClean="0"/>
              <a:t>) single firm </a:t>
            </a:r>
            <a:r>
              <a:rPr lang="en-US" dirty="0" err="1" smtClean="0"/>
              <a:t>blockholder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(ii) collectively through diversified asset 							managers/institutions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Gordon CLS Millstein Conference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924-0BE8-4678-A40C-004014BB1729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07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57" y="231394"/>
            <a:ext cx="7459579" cy="6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425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29" y="696939"/>
            <a:ext cx="7701966" cy="48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44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094229"/>
              </p:ext>
            </p:extLst>
          </p:nvPr>
        </p:nvGraphicFramePr>
        <p:xfrm>
          <a:off x="838200" y="1943351"/>
          <a:ext cx="10515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979">
                  <a:extLst>
                    <a:ext uri="{9D8B030D-6E8A-4147-A177-3AD203B41FA5}">
                      <a16:colId xmlns:a16="http://schemas.microsoft.com/office/drawing/2014/main" val="3966666815"/>
                    </a:ext>
                  </a:extLst>
                </a:gridCol>
                <a:gridCol w="3589421">
                  <a:extLst>
                    <a:ext uri="{9D8B030D-6E8A-4147-A177-3AD203B41FA5}">
                      <a16:colId xmlns:a16="http://schemas.microsoft.com/office/drawing/2014/main" val="17775901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86397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Distribution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Distribution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8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Profit Share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56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0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Sensitivity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6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361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17" y="779295"/>
            <a:ext cx="9466596" cy="53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451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6" y="595061"/>
            <a:ext cx="7167061" cy="54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59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">
            <a:off x="2900361" y="336383"/>
            <a:ext cx="63912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80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67492"/>
              </p:ext>
            </p:extLst>
          </p:nvPr>
        </p:nvGraphicFramePr>
        <p:xfrm>
          <a:off x="838200" y="1943351"/>
          <a:ext cx="10515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979">
                  <a:extLst>
                    <a:ext uri="{9D8B030D-6E8A-4147-A177-3AD203B41FA5}">
                      <a16:colId xmlns:a16="http://schemas.microsoft.com/office/drawing/2014/main" val="3966666815"/>
                    </a:ext>
                  </a:extLst>
                </a:gridCol>
                <a:gridCol w="3589421">
                  <a:extLst>
                    <a:ext uri="{9D8B030D-6E8A-4147-A177-3AD203B41FA5}">
                      <a16:colId xmlns:a16="http://schemas.microsoft.com/office/drawing/2014/main" val="17775901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86397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Dislocation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Dislocation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8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Relocation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56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Quality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Deterioration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0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Re-Education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626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2484" y="5029201"/>
            <a:ext cx="572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WWII Finance?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8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">
            <a:off x="2707767" y="240231"/>
            <a:ext cx="7136665" cy="60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19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600200" y="0"/>
          <a:ext cx="9067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9435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524000" y="-17930"/>
          <a:ext cx="9144000" cy="672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67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lumbia-Data-Science-PowerPoint-Template-01">
  <a:themeElements>
    <a:clrScheme name="Columbia University">
      <a:dk1>
        <a:sysClr val="windowText" lastClr="000000"/>
      </a:dk1>
      <a:lt1>
        <a:sysClr val="window" lastClr="FFFFFF"/>
      </a:lt1>
      <a:dk2>
        <a:srgbClr val="005DAA"/>
      </a:dk2>
      <a:lt2>
        <a:srgbClr val="E7E6E6"/>
      </a:lt2>
      <a:accent1>
        <a:srgbClr val="005DAA"/>
      </a:accent1>
      <a:accent2>
        <a:srgbClr val="F44336"/>
      </a:accent2>
      <a:accent3>
        <a:srgbClr val="A5A5A5"/>
      </a:accent3>
      <a:accent4>
        <a:srgbClr val="FFC107"/>
      </a:accent4>
      <a:accent5>
        <a:srgbClr val="8CD2F4"/>
      </a:accent5>
      <a:accent6>
        <a:srgbClr val="4CAF50"/>
      </a:accent6>
      <a:hlink>
        <a:srgbClr val="005DAA"/>
      </a:hlink>
      <a:folHlink>
        <a:srgbClr val="9C27B0"/>
      </a:folHlink>
    </a:clrScheme>
    <a:fontScheme name="Custom 1">
      <a:majorFont>
        <a:latin typeface="Trajan Pro 3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lumbia-Data-Science-PowerPoint-Template-01.potx" id="{56573585-C98F-4B49-9C78-4E0902C2FD87}" vid="{54A0C6D8-CC2D-49C2-A8D1-FFA51C22816F}"/>
    </a:ext>
  </a:extLst>
</a:theme>
</file>

<file path=ppt/theme/theme5.xml><?xml version="1.0" encoding="utf-8"?>
<a:theme xmlns:a="http://schemas.openxmlformats.org/drawingml/2006/main" name="Columbia Data Science - Light Theme">
  <a:themeElements>
    <a:clrScheme name="Columbia University">
      <a:dk1>
        <a:sysClr val="windowText" lastClr="000000"/>
      </a:dk1>
      <a:lt1>
        <a:sysClr val="window" lastClr="FFFFFF"/>
      </a:lt1>
      <a:dk2>
        <a:srgbClr val="005DAA"/>
      </a:dk2>
      <a:lt2>
        <a:srgbClr val="E7E6E6"/>
      </a:lt2>
      <a:accent1>
        <a:srgbClr val="005DAA"/>
      </a:accent1>
      <a:accent2>
        <a:srgbClr val="F44336"/>
      </a:accent2>
      <a:accent3>
        <a:srgbClr val="A5A5A5"/>
      </a:accent3>
      <a:accent4>
        <a:srgbClr val="FFC107"/>
      </a:accent4>
      <a:accent5>
        <a:srgbClr val="8CD2F4"/>
      </a:accent5>
      <a:accent6>
        <a:srgbClr val="4CAF50"/>
      </a:accent6>
      <a:hlink>
        <a:srgbClr val="005DAA"/>
      </a:hlink>
      <a:folHlink>
        <a:srgbClr val="9C27B0"/>
      </a:folHlink>
    </a:clrScheme>
    <a:fontScheme name="Custom 1">
      <a:majorFont>
        <a:latin typeface="Trajan Pro 3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umbia-Data-Science-PowerPoint-Template-01.potx" id="{56573585-C98F-4B49-9C78-4E0902C2FD87}" vid="{2C8056E9-68DC-494E-9730-93AEE9A1B250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4476</Words>
  <Application>Microsoft Office PowerPoint</Application>
  <PresentationFormat>Widescreen</PresentationFormat>
  <Paragraphs>687</Paragraphs>
  <Slides>101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21" baseType="lpstr">
      <vt:lpstr>SimSun</vt:lpstr>
      <vt:lpstr>Arial</vt:lpstr>
      <vt:lpstr>Bodoni MT</vt:lpstr>
      <vt:lpstr>Calibri</vt:lpstr>
      <vt:lpstr>Calibri Light</vt:lpstr>
      <vt:lpstr>Garamond</vt:lpstr>
      <vt:lpstr>Helvetica Neue</vt:lpstr>
      <vt:lpstr>MS Mincho</vt:lpstr>
      <vt:lpstr>Tahoma</vt:lpstr>
      <vt:lpstr>Times</vt:lpstr>
      <vt:lpstr>Times New Roman</vt:lpstr>
      <vt:lpstr>Trajan Pro 3</vt:lpstr>
      <vt:lpstr>Wingdings</vt:lpstr>
      <vt:lpstr>Office Theme</vt:lpstr>
      <vt:lpstr>Default Design</vt:lpstr>
      <vt:lpstr>2_Office Theme</vt:lpstr>
      <vt:lpstr>1_Columbia-Data-Science-PowerPoint-Template-01</vt:lpstr>
      <vt:lpstr>Columbia Data Science - Light Theme</vt:lpstr>
      <vt:lpstr>1_Office Theme</vt:lpstr>
      <vt:lpstr>Chart</vt:lpstr>
      <vt:lpstr> Corporate Governance “Counter-narratives”:  On Corporate Purpose and Shareholder Value(s) </vt:lpstr>
      <vt:lpstr>Session I: </vt:lpstr>
      <vt:lpstr>Stakeholder Income Statement</vt:lpstr>
      <vt:lpstr> The broadcast will continue after the break.  Corporate Governance “Counter-narratives”:  On Corporate Purpose and Shareholder Value(s)  March 1, 2019</vt:lpstr>
      <vt:lpstr>Session II: </vt:lpstr>
      <vt:lpstr>Corporate Governance’s Limited Role in the  Current Malaise</vt:lpstr>
      <vt:lpstr>Based on: Is Corporate Governance a First Order Cause of Economic Malaise? </vt:lpstr>
      <vt:lpstr>“The Current Malaise”   </vt:lpstr>
      <vt:lpstr>“Corporate Governance”</vt:lpstr>
      <vt:lpstr>Corporate governance once again in the political news</vt:lpstr>
      <vt:lpstr>Conclusions (in brief):  re Inequality</vt:lpstr>
      <vt:lpstr>Conclusions (in brief): re Slow Economic Growth</vt:lpstr>
      <vt:lpstr>Conclusions (in brief): re Slow Economic Growth, 2</vt:lpstr>
      <vt:lpstr>Conclusions (in brief): Economic Insecurity</vt:lpstr>
      <vt:lpstr>Conclusions (in brief): Economic Insecurity, 3</vt:lpstr>
      <vt:lpstr>Conclusions (in brief): Interesting position of asset managers</vt:lpstr>
      <vt:lpstr>Capital market background</vt:lpstr>
      <vt:lpstr>Capital market background, 2</vt:lpstr>
      <vt:lpstr>Enhanced competitive pressures </vt:lpstr>
      <vt:lpstr>“High-Powered Corporate Governance”, 1</vt:lpstr>
      <vt:lpstr>High-Powered Corporate Governance”, 2</vt:lpstr>
      <vt:lpstr>High-Powered Corporate Governance”, 3</vt:lpstr>
      <vt:lpstr>High-Powered Corporate Governance”, 4</vt:lpstr>
      <vt:lpstr> Reframing the Great Risk Shift/Economic Insecurity as an Insurance Problem: Insurance demand/market failure </vt:lpstr>
      <vt:lpstr>Firm-level displacement insurance? </vt:lpstr>
      <vt:lpstr>Market failure: government role </vt:lpstr>
      <vt:lpstr>Reframe: Government “match”</vt:lpstr>
      <vt:lpstr>Asset managers redux</vt:lpstr>
      <vt:lpstr> The broadcast will continue after the break.  Corporate Governance “Counter-narratives”:  On Corporate Purpose and Shareholder Value(s)  March 1, 2019</vt:lpstr>
      <vt:lpstr>Session IV: </vt:lpstr>
      <vt:lpstr>Leo Strine and the Big Picture  </vt:lpstr>
      <vt:lpstr>Two Big Picture Ideas in the Academic Work of Leo Strine</vt:lpstr>
      <vt:lpstr>On the two</vt:lpstr>
      <vt:lpstr>Aside: which is the counter-narrative?</vt:lpstr>
      <vt:lpstr>Martin Lipton’s well-known, classic justification to further empower managers to defeat hostile takeovers:</vt:lpstr>
      <vt:lpstr>PowerPoint Presentation</vt:lpstr>
      <vt:lpstr>PowerPoint Presentation</vt:lpstr>
      <vt:lpstr>Leo Strine on Short-Termism</vt:lpstr>
      <vt:lpstr>Bad economy-wide impact of stock-market short-termism</vt:lpstr>
      <vt:lpstr>Evidence For stock-market-driven short-termism</vt:lpstr>
      <vt:lpstr>Bullet Points:  II</vt:lpstr>
      <vt:lpstr>Prominent complaint #1:  Capital spending is declining</vt:lpstr>
      <vt:lpstr>Why is it declining?</vt:lpstr>
      <vt:lpstr>Weak Economy: Capacity Utilization Over Time Still hasn’t recovered from financial crisis</vt:lpstr>
      <vt:lpstr>Economic change: Is capex down elsewhere? Where stock markets are unimportant and activist interventions are rare?</vt:lpstr>
      <vt:lpstr>Explanations</vt:lpstr>
      <vt:lpstr>Is cash disappearing? Net buybacks, net long-term borrowings</vt:lpstr>
      <vt:lpstr>Cash, bottom-line</vt:lpstr>
      <vt:lpstr>S&amp;P 500 Cash-on-hand as Portion of GDP, 1971-2016</vt:lpstr>
      <vt:lpstr>Prominent Complaint #3, R&amp;D</vt:lpstr>
      <vt:lpstr>R&amp;D</vt:lpstr>
      <vt:lpstr>The Stock Market Doesn’t Support the Long-Term and Innovation </vt:lpstr>
      <vt:lpstr>Summary of the (Counter?-)Narrative</vt:lpstr>
      <vt:lpstr>END</vt:lpstr>
      <vt:lpstr>Power within the Corporation and Corporate Purpose: The Inescapable Link</vt:lpstr>
      <vt:lpstr>The Starting Premise – Is there an Urgent Need to Change?</vt:lpstr>
      <vt:lpstr>Expectations for Business</vt:lpstr>
      <vt:lpstr>Corporations and Social Purpose</vt:lpstr>
      <vt:lpstr>Corporations and Shareholder Value</vt:lpstr>
      <vt:lpstr>Corporate Social Purpose and Agency problems </vt:lpstr>
      <vt:lpstr>Corporate Social Purpose and Agency problems </vt:lpstr>
      <vt:lpstr>For whom does Larry Fink speak?</vt:lpstr>
      <vt:lpstr>Leo Strine and the Revolution to Come</vt:lpstr>
      <vt:lpstr>PowerPoint Presentation</vt:lpstr>
      <vt:lpstr>PowerPoint Presentation</vt:lpstr>
      <vt:lpstr>Stakeholder Governance, Complexity and Cognition</vt:lpstr>
      <vt:lpstr>Reservations about Stakeholder Primacy approach</vt:lpstr>
      <vt:lpstr>Pilot Experiment Hypothetical (Preliminary):  You are the manager of a public corporation</vt:lpstr>
      <vt:lpstr>Constituents’ Respective Payoffs, Depicted Graphically</vt:lpstr>
      <vt:lpstr>Mean Total Enterprise Value Obtained, by Assignment Pool</vt:lpstr>
      <vt:lpstr>Why Might “Total Enterprise Value” Subjects Underperform the “Anne” and “Ben” Subjects?</vt:lpstr>
      <vt:lpstr> The broadcast will continue after the break.  Corporate Governance “Counter-narratives”:  On Corporate Purpose and Shareholder Value(s)  March 1, 2019</vt:lpstr>
      <vt:lpstr>Session V:</vt:lpstr>
      <vt:lpstr>Basic Issues</vt:lpstr>
      <vt:lpstr>Macroeconomic Dislocations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Symptomology (Depression / Current Crisis)</vt:lpstr>
      <vt:lpstr>Global Financial Markets (Payment Imbalances, Chronic Surplus)</vt:lpstr>
      <vt:lpstr>PowerPoint Presentation</vt:lpstr>
      <vt:lpstr>Global Financial Markets (Stability) </vt:lpstr>
      <vt:lpstr>PowerPoint Presentation</vt:lpstr>
      <vt:lpstr>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</vt:lpstr>
      <vt:lpstr>PowerPoint Presentation</vt:lpstr>
      <vt:lpstr>PowerPoint Presentation</vt:lpstr>
      <vt:lpstr>PowerPoint Presentation</vt:lpstr>
      <vt:lpstr>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Breanna Hinricks</dc:creator>
  <cp:lastModifiedBy>Breanna Hinricks</cp:lastModifiedBy>
  <cp:revision>23</cp:revision>
  <dcterms:created xsi:type="dcterms:W3CDTF">2019-02-26T19:08:06Z</dcterms:created>
  <dcterms:modified xsi:type="dcterms:W3CDTF">2019-03-06T19:02:45Z</dcterms:modified>
</cp:coreProperties>
</file>